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256" r:id="rId3"/>
    <p:sldId id="257" r:id="rId4"/>
    <p:sldId id="288" r:id="rId5"/>
    <p:sldId id="266" r:id="rId6"/>
    <p:sldId id="289" r:id="rId7"/>
    <p:sldId id="260" r:id="rId8"/>
    <p:sldId id="263" r:id="rId9"/>
    <p:sldId id="270" r:id="rId10"/>
    <p:sldId id="271" r:id="rId11"/>
    <p:sldId id="272" r:id="rId12"/>
    <p:sldId id="273" r:id="rId13"/>
    <p:sldId id="286" r:id="rId14"/>
    <p:sldId id="274" r:id="rId15"/>
    <p:sldId id="275" r:id="rId16"/>
    <p:sldId id="276" r:id="rId17"/>
    <p:sldId id="277" r:id="rId18"/>
    <p:sldId id="279" r:id="rId19"/>
    <p:sldId id="282" r:id="rId20"/>
    <p:sldId id="283" r:id="rId21"/>
    <p:sldId id="284" r:id="rId22"/>
    <p:sldId id="281" r:id="rId23"/>
    <p:sldId id="278" r:id="rId24"/>
    <p:sldId id="265" r:id="rId25"/>
    <p:sldId id="267" r:id="rId26"/>
    <p:sldId id="262"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43" autoAdjust="0"/>
  </p:normalViewPr>
  <p:slideViewPr>
    <p:cSldViewPr snapToGrid="0">
      <p:cViewPr varScale="1">
        <p:scale>
          <a:sx n="69" d="100"/>
          <a:sy n="69" d="100"/>
        </p:scale>
        <p:origin x="1157"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4FDF315-5178-404B-8F28-724B2F4B4395}" type="datetimeFigureOut">
              <a:rPr lang="en-US" smtClean="0"/>
              <a:t>4/3/2023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DD97C98-0415-4FE7-BBC2-44D92F120DCC}" type="slidenum">
              <a:rPr lang="en-US" smtClean="0"/>
              <a:t>‹#›</a:t>
            </a:fld>
            <a:endParaRPr lang="en-US"/>
          </a:p>
        </p:txBody>
      </p:sp>
    </p:spTree>
    <p:extLst>
      <p:ext uri="{BB962C8B-B14F-4D97-AF65-F5344CB8AC3E}">
        <p14:creationId xmlns:p14="http://schemas.microsoft.com/office/powerpoint/2010/main" val="1947109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Value_system" TargetMode="External"/><Relationship Id="rId13" Type="http://schemas.openxmlformats.org/officeDocument/2006/relationships/hyperlink" Target="https://en.wikipedia.org/wiki/Immanuel_Kant" TargetMode="External"/><Relationship Id="rId3" Type="http://schemas.openxmlformats.org/officeDocument/2006/relationships/hyperlink" Target="https://en.wikipedia.org/wiki/Honesty" TargetMode="External"/><Relationship Id="rId7" Type="http://schemas.openxmlformats.org/officeDocument/2006/relationships/hyperlink" Target="https://en.wikipedia.org/wiki/Axiom" TargetMode="External"/><Relationship Id="rId12" Type="http://schemas.openxmlformats.org/officeDocument/2006/relationships/hyperlink" Target="https://en.wikipedia.org/wiki/Conceptual_framework" TargetMode="External"/><Relationship Id="rId2" Type="http://schemas.openxmlformats.org/officeDocument/2006/relationships/slide" Target="../slides/slide10.xml"/><Relationship Id="rId16" Type="http://schemas.openxmlformats.org/officeDocument/2006/relationships/hyperlink" Target="https://en.wikipedia.org/wiki/Authenticity_(philosophy)" TargetMode="External"/><Relationship Id="rId1" Type="http://schemas.openxmlformats.org/officeDocument/2006/relationships/notesMaster" Target="../notesMasters/notesMaster1.xml"/><Relationship Id="rId6" Type="http://schemas.openxmlformats.org/officeDocument/2006/relationships/hyperlink" Target="https://en.wikipedia.org/wiki/Integrity#cite_note-Pillai2011-7" TargetMode="External"/><Relationship Id="rId11" Type="http://schemas.openxmlformats.org/officeDocument/2006/relationships/hyperlink" Target="https://en.wikipedia.org/wiki/Virtue" TargetMode="External"/><Relationship Id="rId5" Type="http://schemas.openxmlformats.org/officeDocument/2006/relationships/hyperlink" Target="https://en.wikipedia.org/wiki/Integrity#cite_note-MacCallum1993-6" TargetMode="External"/><Relationship Id="rId15" Type="http://schemas.openxmlformats.org/officeDocument/2006/relationships/hyperlink" Target="https://en.wikipedia.org/wiki/Worldview" TargetMode="External"/><Relationship Id="rId10" Type="http://schemas.openxmlformats.org/officeDocument/2006/relationships/hyperlink" Target="https://en.wikipedia.org/wiki/Moral_responsibility" TargetMode="External"/><Relationship Id="rId4" Type="http://schemas.openxmlformats.org/officeDocument/2006/relationships/hyperlink" Target="https://en.wikipedia.org/wiki/Ethics" TargetMode="External"/><Relationship Id="rId9" Type="http://schemas.openxmlformats.org/officeDocument/2006/relationships/hyperlink" Target="https://en.wikipedia.org/wiki/Accountability" TargetMode="External"/><Relationship Id="rId14" Type="http://schemas.openxmlformats.org/officeDocument/2006/relationships/hyperlink" Target="https://en.wikipedia.org/wiki/Categorical_imperativ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Honest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rotaryone.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a:t>
            </a:r>
          </a:p>
        </p:txBody>
      </p:sp>
      <p:sp>
        <p:nvSpPr>
          <p:cNvPr id="4" name="Slide Number Placeholder 3"/>
          <p:cNvSpPr>
            <a:spLocks noGrp="1"/>
          </p:cNvSpPr>
          <p:nvPr>
            <p:ph type="sldNum" sz="quarter" idx="5"/>
          </p:nvPr>
        </p:nvSpPr>
        <p:spPr/>
        <p:txBody>
          <a:bodyPr/>
          <a:lstStyle/>
          <a:p>
            <a:fld id="{2DD97C98-0415-4FE7-BBC2-44D92F120DCC}" type="slidenum">
              <a:rPr lang="en-US" smtClean="0"/>
              <a:t>1</a:t>
            </a:fld>
            <a:endParaRPr lang="en-US"/>
          </a:p>
        </p:txBody>
      </p:sp>
    </p:spTree>
    <p:extLst>
      <p:ext uri="{BB962C8B-B14F-4D97-AF65-F5344CB8AC3E}">
        <p14:creationId xmlns:p14="http://schemas.microsoft.com/office/powerpoint/2010/main" val="1992968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Arial" panose="020B0604020202020204" pitchFamily="34" charset="0"/>
              </a:rPr>
              <a:t> is the practice of being honest and showing a consistent and uncompromising adherence to strong moral and ethical </a:t>
            </a:r>
            <a:r>
              <a:rPr lang="en-US" b="0" i="0" u="none" strike="noStrike" dirty="0">
                <a:effectLst/>
                <a:latin typeface="Arial" panose="020B0604020202020204" pitchFamily="34" charset="0"/>
              </a:rPr>
              <a:t>principles</a:t>
            </a:r>
            <a:r>
              <a:rPr lang="en-US" b="0" i="0" dirty="0">
                <a:effectLst/>
                <a:latin typeface="Arial" panose="020B0604020202020204" pitchFamily="34" charset="0"/>
              </a:rPr>
              <a:t> and </a:t>
            </a:r>
            <a:r>
              <a:rPr lang="en-US" b="0" i="0" u="none" strike="noStrike" dirty="0">
                <a:effectLst/>
                <a:latin typeface="Arial" panose="020B0604020202020204" pitchFamily="34" charset="0"/>
              </a:rPr>
              <a:t>values</a:t>
            </a:r>
            <a:r>
              <a:rPr lang="en-US" b="0" i="0" dirty="0">
                <a:effectLst/>
                <a:latin typeface="Arial" panose="020B0604020202020204" pitchFamily="34" charset="0"/>
              </a:rPr>
              <a:t>.</a:t>
            </a:r>
            <a:r>
              <a:rPr lang="en-US" b="0" i="0" baseline="30000" dirty="0">
                <a:effectLst/>
                <a:latin typeface="Arial" panose="020B0604020202020204" pitchFamily="34" charset="0"/>
              </a:rPr>
              <a:t> </a:t>
            </a:r>
            <a:r>
              <a:rPr lang="en-US" b="0" i="0" dirty="0">
                <a:effectLst/>
                <a:latin typeface="Arial" panose="020B0604020202020204" pitchFamily="34" charset="0"/>
              </a:rPr>
              <a:t>In </a:t>
            </a:r>
            <a:r>
              <a:rPr lang="en-US" b="0" i="0" u="none" strike="noStrike" dirty="0">
                <a:effectLst/>
                <a:latin typeface="Arial" panose="020B0604020202020204" pitchFamily="34" charset="0"/>
              </a:rPr>
              <a:t>ethics</a:t>
            </a:r>
            <a:r>
              <a:rPr lang="en-US" b="0" i="0" dirty="0">
                <a:effectLst/>
                <a:latin typeface="Arial" panose="020B0604020202020204" pitchFamily="34" charset="0"/>
              </a:rPr>
              <a:t>, integrity is regarded as the honesty and </a:t>
            </a:r>
            <a:r>
              <a:rPr lang="en-US" b="0" i="0" u="none" strike="noStrike" dirty="0">
                <a:effectLst/>
                <a:latin typeface="Arial" panose="020B0604020202020204" pitchFamily="34" charset="0"/>
              </a:rPr>
              <a:t>truthfulness</a:t>
            </a:r>
            <a:r>
              <a:rPr lang="en-US" b="0" i="0" dirty="0">
                <a:effectLst/>
                <a:latin typeface="Arial" panose="020B0604020202020204" pitchFamily="34" charset="0"/>
              </a:rPr>
              <a:t> or </a:t>
            </a:r>
            <a:r>
              <a:rPr lang="en-US" b="0" i="0" u="none" strike="noStrike" dirty="0">
                <a:effectLst/>
                <a:latin typeface="Arial" panose="020B0604020202020204" pitchFamily="34" charset="0"/>
              </a:rPr>
              <a:t>accuracy</a:t>
            </a:r>
            <a:r>
              <a:rPr lang="en-US" b="0" i="0" dirty="0">
                <a:effectLst/>
                <a:latin typeface="Arial" panose="020B0604020202020204" pitchFamily="34" charset="0"/>
              </a:rPr>
              <a:t> of one's actions. Integrity can stand in opposition to </a:t>
            </a:r>
            <a:r>
              <a:rPr lang="en-US" b="0" i="0" u="none" strike="noStrike" dirty="0">
                <a:effectLst/>
                <a:latin typeface="Arial" panose="020B0604020202020204" pitchFamily="34" charset="0"/>
              </a:rPr>
              <a:t>hypocrisy</a:t>
            </a:r>
            <a:r>
              <a:rPr lang="en-US" b="0" i="0" dirty="0">
                <a:effectLst/>
                <a:latin typeface="Arial" panose="020B0604020202020204" pitchFamily="34" charset="0"/>
              </a:rPr>
              <a:t>, in that judging with the standards of integrity involves regarding internal consistency as a virtue and suggests that parties holding within themselves conflicting values should account for the discrepancy or alter their beliefs. The word </a:t>
            </a:r>
            <a:r>
              <a:rPr lang="en-US" b="0" i="1" dirty="0">
                <a:effectLst/>
                <a:latin typeface="Arial" panose="020B0604020202020204" pitchFamily="34" charset="0"/>
              </a:rPr>
              <a:t>integrity</a:t>
            </a:r>
            <a:r>
              <a:rPr lang="en-US" b="0" i="0" dirty="0">
                <a:effectLst/>
                <a:latin typeface="Arial" panose="020B0604020202020204" pitchFamily="34" charset="0"/>
              </a:rPr>
              <a:t> evolved from the Latin adjective </a:t>
            </a:r>
            <a:r>
              <a:rPr lang="en-US" b="0" i="1" u="none" strike="noStrike" dirty="0">
                <a:effectLst/>
                <a:latin typeface="Arial" panose="020B0604020202020204" pitchFamily="34" charset="0"/>
              </a:rPr>
              <a:t>integer</a:t>
            </a:r>
            <a:r>
              <a:rPr lang="en-US" b="0" i="0" dirty="0">
                <a:effectLst/>
                <a:latin typeface="Arial" panose="020B0604020202020204" pitchFamily="34" charset="0"/>
              </a:rPr>
              <a:t>, meaning </a:t>
            </a:r>
            <a:r>
              <a:rPr lang="en-US" b="0" i="1" dirty="0">
                <a:effectLst/>
                <a:latin typeface="Arial" panose="020B0604020202020204" pitchFamily="34" charset="0"/>
              </a:rPr>
              <a:t>whole</a:t>
            </a:r>
            <a:r>
              <a:rPr lang="en-US" b="0" i="0" dirty="0">
                <a:effectLst/>
                <a:latin typeface="Arial" panose="020B0604020202020204" pitchFamily="34" charset="0"/>
              </a:rPr>
              <a:t> or </a:t>
            </a:r>
            <a:r>
              <a:rPr lang="en-US" b="0" i="1" dirty="0">
                <a:effectLst/>
                <a:latin typeface="Arial" panose="020B0604020202020204" pitchFamily="34" charset="0"/>
              </a:rPr>
              <a:t>complete</a:t>
            </a:r>
            <a:r>
              <a:rPr lang="en-US" b="0" i="0" dirty="0">
                <a:effectLst/>
                <a:latin typeface="Arial" panose="020B0604020202020204" pitchFamily="34" charset="0"/>
              </a:rPr>
              <a:t>. In this context, integrity is the inner sense of "wholeness" deriving from qualities such as </a:t>
            </a:r>
            <a:r>
              <a:rPr lang="en-US" b="0" i="0" u="none" strike="noStrike" dirty="0">
                <a:effectLst/>
                <a:latin typeface="Arial" panose="020B0604020202020204" pitchFamily="34" charset="0"/>
                <a:hlinkClick r:id="rId3" tooltip="Honesty">
                  <a:extLst>
                    <a:ext uri="{A12FA001-AC4F-418D-AE19-62706E023703}">
                      <ahyp:hlinkClr xmlns:ahyp="http://schemas.microsoft.com/office/drawing/2018/hyperlinkcolor" val="tx"/>
                    </a:ext>
                  </a:extLst>
                </a:hlinkClick>
              </a:rPr>
              <a:t>ho</a:t>
            </a:r>
            <a:r>
              <a:rPr lang="en-US" b="0" i="0" u="none" strike="noStrike" dirty="0">
                <a:effectLst/>
                <a:latin typeface="Arial" panose="020B0604020202020204" pitchFamily="34" charset="0"/>
              </a:rPr>
              <a:t>n</a:t>
            </a:r>
            <a:r>
              <a:rPr lang="en-US" b="0" i="0" u="none" strike="noStrike" dirty="0">
                <a:effectLst/>
                <a:latin typeface="Arial" panose="020B0604020202020204" pitchFamily="34" charset="0"/>
                <a:hlinkClick r:id="rId3" tooltip="Honesty">
                  <a:extLst>
                    <a:ext uri="{A12FA001-AC4F-418D-AE19-62706E023703}">
                      <ahyp:hlinkClr xmlns:ahyp="http://schemas.microsoft.com/office/drawing/2018/hyperlinkcolor" val="tx"/>
                    </a:ext>
                  </a:extLst>
                </a:hlinkClick>
              </a:rPr>
              <a:t>esty</a:t>
            </a:r>
            <a:r>
              <a:rPr lang="en-US" b="0" i="0" dirty="0">
                <a:effectLst/>
                <a:latin typeface="Arial" panose="020B0604020202020204" pitchFamily="34" charset="0"/>
              </a:rPr>
              <a:t> and consistency of </a:t>
            </a:r>
            <a:r>
              <a:rPr lang="en-US" b="0" i="0" u="none" strike="noStrike" dirty="0" err="1">
                <a:effectLst/>
                <a:latin typeface="Arial" panose="020B0604020202020204" pitchFamily="34" charset="0"/>
              </a:rPr>
              <a:t>character</a:t>
            </a:r>
            <a:r>
              <a:rPr lang="en-US" b="0" i="0" dirty="0" err="1">
                <a:effectLst/>
                <a:latin typeface="Arial" panose="020B0604020202020204" pitchFamily="34" charset="0"/>
              </a:rPr>
              <a:t>.</a:t>
            </a:r>
            <a:r>
              <a:rPr lang="en-US" b="0" i="0" dirty="0" err="1">
                <a:solidFill>
                  <a:srgbClr val="202122"/>
                </a:solidFill>
                <a:effectLst/>
                <a:latin typeface="Arial" panose="020B0604020202020204" pitchFamily="34" charset="0"/>
              </a:rPr>
              <a:t>In</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Ethics"/>
              </a:rPr>
              <a:t>ethics</a:t>
            </a:r>
            <a:r>
              <a:rPr lang="en-US" b="0" i="0" dirty="0">
                <a:solidFill>
                  <a:srgbClr val="202122"/>
                </a:solidFill>
                <a:effectLst/>
                <a:latin typeface="Arial" panose="020B0604020202020204" pitchFamily="34" charset="0"/>
              </a:rPr>
              <a:t>, an individual is said to possess the virtue of integrity if the individual's actions are based upon an internally consistent framework of principles.</a:t>
            </a:r>
            <a:r>
              <a:rPr lang="en-US" b="0" i="0" u="none" strike="noStrike" baseline="30000" dirty="0">
                <a:solidFill>
                  <a:srgbClr val="3366CC"/>
                </a:solidFill>
                <a:effectLst/>
                <a:latin typeface="Arial" panose="020B0604020202020204" pitchFamily="34" charset="0"/>
                <a:hlinkClick r:id="rId5"/>
              </a:rPr>
              <a:t>[6]</a:t>
            </a:r>
            <a:r>
              <a:rPr lang="en-US" b="0" i="0" u="none" strike="noStrike" baseline="30000" dirty="0">
                <a:solidFill>
                  <a:srgbClr val="3366CC"/>
                </a:solidFill>
                <a:effectLst/>
                <a:latin typeface="Arial" panose="020B0604020202020204" pitchFamily="34" charset="0"/>
                <a:hlinkClick r:id="rId6"/>
              </a:rPr>
              <a:t>[7]</a:t>
            </a:r>
            <a:r>
              <a:rPr lang="en-US" b="0" i="0" dirty="0">
                <a:solidFill>
                  <a:srgbClr val="202122"/>
                </a:solidFill>
                <a:effectLst/>
                <a:latin typeface="Arial" panose="020B0604020202020204" pitchFamily="34" charset="0"/>
              </a:rPr>
              <a:t> These principles should uniformly adhere to sound logical </a:t>
            </a:r>
            <a:r>
              <a:rPr lang="en-US" b="0" i="0" u="none" strike="noStrike" dirty="0">
                <a:solidFill>
                  <a:srgbClr val="3366CC"/>
                </a:solidFill>
                <a:effectLst/>
                <a:latin typeface="Arial" panose="020B0604020202020204" pitchFamily="34" charset="0"/>
                <a:hlinkClick r:id="rId7" tooltip="Axiom"/>
              </a:rPr>
              <a:t>axioms</a:t>
            </a:r>
            <a:r>
              <a:rPr lang="en-US" b="0" i="0" dirty="0">
                <a:solidFill>
                  <a:srgbClr val="202122"/>
                </a:solidFill>
                <a:effectLst/>
                <a:latin typeface="Arial" panose="020B0604020202020204" pitchFamily="34" charset="0"/>
              </a:rPr>
              <a:t> or postulates. One can describe a person as having ethical integrity to the extent that the individual's actions, beliefs, methods, measures, and principles all derive from a single </a:t>
            </a:r>
            <a:r>
              <a:rPr lang="en-US" b="0" i="0" u="none" strike="noStrike" dirty="0">
                <a:solidFill>
                  <a:srgbClr val="3366CC"/>
                </a:solidFill>
                <a:effectLst/>
                <a:latin typeface="Arial" panose="020B0604020202020204" pitchFamily="34" charset="0"/>
                <a:hlinkClick r:id="rId8" tooltip="Value system"/>
              </a:rPr>
              <a:t>core group of values</a:t>
            </a:r>
            <a:r>
              <a:rPr lang="en-US" b="0" i="0" dirty="0">
                <a:solidFill>
                  <a:srgbClr val="202122"/>
                </a:solidFill>
                <a:effectLst/>
                <a:latin typeface="Arial" panose="020B0604020202020204" pitchFamily="34" charset="0"/>
              </a:rPr>
              <a:t>. An individual must, therefore, be flexible and willing to adjust these values to maintain consistency when these values are challenged—such as when an expected test result is not congruent with all observed outcomes. Because such flexibility is a form of </a:t>
            </a:r>
            <a:r>
              <a:rPr lang="en-US" b="0" i="0" u="none" strike="noStrike" dirty="0">
                <a:solidFill>
                  <a:srgbClr val="3366CC"/>
                </a:solidFill>
                <a:effectLst/>
                <a:latin typeface="Arial" panose="020B0604020202020204" pitchFamily="34" charset="0"/>
                <a:hlinkClick r:id="rId9" tooltip="Accountability"/>
              </a:rPr>
              <a:t>accountability</a:t>
            </a:r>
            <a:r>
              <a:rPr lang="en-US" b="0" i="0" dirty="0">
                <a:solidFill>
                  <a:srgbClr val="202122"/>
                </a:solidFill>
                <a:effectLst/>
                <a:latin typeface="Arial" panose="020B0604020202020204" pitchFamily="34" charset="0"/>
              </a:rPr>
              <a:t>, it is regarded as a </a:t>
            </a:r>
            <a:r>
              <a:rPr lang="en-US" b="0" i="0" u="none" strike="noStrike" dirty="0">
                <a:solidFill>
                  <a:srgbClr val="3366CC"/>
                </a:solidFill>
                <a:effectLst/>
                <a:latin typeface="Arial" panose="020B0604020202020204" pitchFamily="34" charset="0"/>
                <a:hlinkClick r:id="rId10" tooltip="Moral responsibility"/>
              </a:rPr>
              <a:t>moral responsibility</a:t>
            </a:r>
            <a:r>
              <a:rPr lang="en-US" b="0" i="0" dirty="0">
                <a:solidFill>
                  <a:srgbClr val="202122"/>
                </a:solidFill>
                <a:effectLst/>
                <a:latin typeface="Arial" panose="020B0604020202020204" pitchFamily="34" charset="0"/>
              </a:rPr>
              <a:t> as well as a </a:t>
            </a:r>
            <a:r>
              <a:rPr lang="en-US" b="0" i="0" u="none" strike="noStrike" dirty="0">
                <a:solidFill>
                  <a:srgbClr val="3366CC"/>
                </a:solidFill>
                <a:effectLst/>
                <a:latin typeface="Arial" panose="020B0604020202020204" pitchFamily="34" charset="0"/>
                <a:hlinkClick r:id="rId11" tooltip="Virtue"/>
              </a:rPr>
              <a:t>virtue</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An individual </a:t>
            </a:r>
            <a:r>
              <a:rPr lang="en-US" b="0" i="0" u="none" strike="noStrike" dirty="0">
                <a:solidFill>
                  <a:srgbClr val="3366CC"/>
                </a:solidFill>
                <a:effectLst/>
                <a:latin typeface="Arial" panose="020B0604020202020204" pitchFamily="34" charset="0"/>
                <a:hlinkClick r:id="rId8" tooltip="Value system"/>
              </a:rPr>
              <a:t>value system</a:t>
            </a:r>
            <a:r>
              <a:rPr lang="en-US" b="0" i="0" dirty="0">
                <a:solidFill>
                  <a:srgbClr val="202122"/>
                </a:solidFill>
                <a:effectLst/>
                <a:latin typeface="Arial" panose="020B0604020202020204" pitchFamily="34" charset="0"/>
              </a:rPr>
              <a:t> provides a </a:t>
            </a:r>
            <a:r>
              <a:rPr lang="en-US" b="0" i="0" u="none" strike="noStrike" dirty="0">
                <a:solidFill>
                  <a:srgbClr val="3366CC"/>
                </a:solidFill>
                <a:effectLst/>
                <a:latin typeface="Arial" panose="020B0604020202020204" pitchFamily="34" charset="0"/>
                <a:hlinkClick r:id="rId12" tooltip="Conceptual framework"/>
              </a:rPr>
              <a:t>framework</a:t>
            </a:r>
            <a:r>
              <a:rPr lang="en-US" b="0" i="0" dirty="0">
                <a:solidFill>
                  <a:srgbClr val="202122"/>
                </a:solidFill>
                <a:effectLst/>
                <a:latin typeface="Arial" panose="020B0604020202020204" pitchFamily="34" charset="0"/>
              </a:rPr>
              <a:t> within which the individual acts in ways that are consistent and expected. Integrity can be seen as the state or condition of having such a framework and acting congruently within the given framework.</a:t>
            </a:r>
          </a:p>
          <a:p>
            <a:pPr algn="l"/>
            <a:r>
              <a:rPr lang="en-US" b="0" i="0" dirty="0">
                <a:solidFill>
                  <a:srgbClr val="202122"/>
                </a:solidFill>
                <a:effectLst/>
                <a:latin typeface="Arial" panose="020B0604020202020204" pitchFamily="34" charset="0"/>
              </a:rPr>
              <a:t>One essential aspect of a consistent framework is its avoidance of any unwarranted (arbitrary) exceptions for a particular person or group—especially the person or group that holds the framework. In law, this principle of universal application requires that even those in positions of official power can be subjected to the same laws as pertain to their fellow citizens. In personal ethics, this principle requires that one should not act according to any rule that one would not wish to see universally followed. For example, one should not steal unless one would want to live in a world in which everyone was a thief. The philosopher </a:t>
            </a:r>
            <a:r>
              <a:rPr lang="en-US" b="0" i="0" u="none" strike="noStrike" dirty="0">
                <a:solidFill>
                  <a:srgbClr val="3366CC"/>
                </a:solidFill>
                <a:effectLst/>
                <a:latin typeface="Arial" panose="020B0604020202020204" pitchFamily="34" charset="0"/>
                <a:hlinkClick r:id="rId13" tooltip="Immanuel Kant"/>
              </a:rPr>
              <a:t>Immanuel Kant</a:t>
            </a:r>
            <a:r>
              <a:rPr lang="en-US" b="0" i="0" dirty="0">
                <a:solidFill>
                  <a:srgbClr val="202122"/>
                </a:solidFill>
                <a:effectLst/>
                <a:latin typeface="Arial" panose="020B0604020202020204" pitchFamily="34" charset="0"/>
              </a:rPr>
              <a:t> formally described the principle of universal application in his </a:t>
            </a:r>
            <a:r>
              <a:rPr lang="en-US" b="0" i="0" u="none" strike="noStrike" dirty="0">
                <a:solidFill>
                  <a:srgbClr val="3366CC"/>
                </a:solidFill>
                <a:effectLst/>
                <a:latin typeface="Arial" panose="020B0604020202020204" pitchFamily="34" charset="0"/>
                <a:hlinkClick r:id="rId14" tooltip="Categorical imperative"/>
              </a:rPr>
              <a:t>categorical imperative</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The concept of integrity implies a wholeness, a comprehensive corpus of beliefs often referred to as a </a:t>
            </a:r>
            <a:r>
              <a:rPr lang="en-US" b="0" i="0" u="none" strike="noStrike" dirty="0">
                <a:solidFill>
                  <a:srgbClr val="3366CC"/>
                </a:solidFill>
                <a:effectLst/>
                <a:latin typeface="Arial" panose="020B0604020202020204" pitchFamily="34" charset="0"/>
                <a:hlinkClick r:id="rId15" tooltip="Worldview"/>
              </a:rPr>
              <a:t>worldview</a:t>
            </a:r>
            <a:r>
              <a:rPr lang="en-US" b="0" i="0" dirty="0">
                <a:solidFill>
                  <a:srgbClr val="202122"/>
                </a:solidFill>
                <a:effectLst/>
                <a:latin typeface="Arial" panose="020B0604020202020204" pitchFamily="34" charset="0"/>
              </a:rPr>
              <a:t>. This concept of wholeness emphasizes </a:t>
            </a:r>
            <a:r>
              <a:rPr lang="en-US" b="0" i="0" u="none" strike="noStrike" dirty="0">
                <a:solidFill>
                  <a:srgbClr val="3366CC"/>
                </a:solidFill>
                <a:effectLst/>
                <a:latin typeface="Arial" panose="020B0604020202020204" pitchFamily="34" charset="0"/>
                <a:hlinkClick r:id="rId3" tooltip="Honesty"/>
              </a:rPr>
              <a:t>honesty</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6" tooltip="Authenticity (philosophy)"/>
              </a:rPr>
              <a:t>authenticity</a:t>
            </a:r>
            <a:r>
              <a:rPr lang="en-US" b="0" i="0" dirty="0">
                <a:solidFill>
                  <a:srgbClr val="202122"/>
                </a:solidFill>
                <a:effectLst/>
                <a:latin typeface="Arial" panose="020B0604020202020204" pitchFamily="34" charset="0"/>
              </a:rPr>
              <a:t>, requiring that one act at all times in accordance with the individual's chosen worldview.</a:t>
            </a:r>
          </a:p>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10</a:t>
            </a:fld>
            <a:endParaRPr lang="en-US"/>
          </a:p>
        </p:txBody>
      </p:sp>
    </p:spTree>
    <p:extLst>
      <p:ext uri="{BB962C8B-B14F-4D97-AF65-F5344CB8AC3E}">
        <p14:creationId xmlns:p14="http://schemas.microsoft.com/office/powerpoint/2010/main" val="188073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Arial" panose="020B0604020202020204" pitchFamily="34" charset="0"/>
              </a:rPr>
              <a:t> is the practice of being honest and showing a consistent and uncompromising adherence to strong moral and ethical </a:t>
            </a:r>
            <a:r>
              <a:rPr lang="en-US" b="0" i="0" u="none" strike="noStrike" dirty="0">
                <a:effectLst/>
                <a:latin typeface="Arial" panose="020B0604020202020204" pitchFamily="34" charset="0"/>
              </a:rPr>
              <a:t>principles</a:t>
            </a:r>
            <a:r>
              <a:rPr lang="en-US" b="0" i="0" dirty="0">
                <a:effectLst/>
                <a:latin typeface="Arial" panose="020B0604020202020204" pitchFamily="34" charset="0"/>
              </a:rPr>
              <a:t> and </a:t>
            </a:r>
            <a:r>
              <a:rPr lang="en-US" b="0" i="0" u="none" strike="noStrike" dirty="0">
                <a:effectLst/>
                <a:latin typeface="Arial" panose="020B0604020202020204" pitchFamily="34" charset="0"/>
              </a:rPr>
              <a:t>values</a:t>
            </a:r>
            <a:r>
              <a:rPr lang="en-US" b="0" i="0" dirty="0">
                <a:effectLst/>
                <a:latin typeface="Arial" panose="020B0604020202020204" pitchFamily="34" charset="0"/>
              </a:rPr>
              <a:t>.</a:t>
            </a:r>
            <a:r>
              <a:rPr lang="en-US" b="0" i="0" baseline="30000" dirty="0">
                <a:effectLst/>
                <a:latin typeface="Arial" panose="020B0604020202020204" pitchFamily="34" charset="0"/>
              </a:rPr>
              <a:t> </a:t>
            </a:r>
            <a:r>
              <a:rPr lang="en-US" b="0" i="0" dirty="0">
                <a:effectLst/>
                <a:latin typeface="Arial" panose="020B0604020202020204" pitchFamily="34" charset="0"/>
              </a:rPr>
              <a:t>In </a:t>
            </a:r>
            <a:r>
              <a:rPr lang="en-US" b="0" i="0" u="none" strike="noStrike" dirty="0">
                <a:effectLst/>
                <a:latin typeface="Arial" panose="020B0604020202020204" pitchFamily="34" charset="0"/>
              </a:rPr>
              <a:t>ethics</a:t>
            </a:r>
            <a:r>
              <a:rPr lang="en-US" b="0" i="0" dirty="0">
                <a:effectLst/>
                <a:latin typeface="Arial" panose="020B0604020202020204" pitchFamily="34" charset="0"/>
              </a:rPr>
              <a:t>, integrity is regarded as the honesty and </a:t>
            </a:r>
            <a:r>
              <a:rPr lang="en-US" b="0" i="0" u="none" strike="noStrike" dirty="0">
                <a:effectLst/>
                <a:latin typeface="Arial" panose="020B0604020202020204" pitchFamily="34" charset="0"/>
              </a:rPr>
              <a:t>truthfulness</a:t>
            </a:r>
            <a:r>
              <a:rPr lang="en-US" b="0" i="0" dirty="0">
                <a:effectLst/>
                <a:latin typeface="Arial" panose="020B0604020202020204" pitchFamily="34" charset="0"/>
              </a:rPr>
              <a:t> or </a:t>
            </a:r>
            <a:r>
              <a:rPr lang="en-US" b="0" i="0" u="none" strike="noStrike" dirty="0">
                <a:effectLst/>
                <a:latin typeface="Arial" panose="020B0604020202020204" pitchFamily="34" charset="0"/>
              </a:rPr>
              <a:t>accuracy</a:t>
            </a:r>
            <a:r>
              <a:rPr lang="en-US" b="0" i="0" dirty="0">
                <a:effectLst/>
                <a:latin typeface="Arial" panose="020B0604020202020204" pitchFamily="34" charset="0"/>
              </a:rPr>
              <a:t> of one's actions. Integrity can stand in opposition to </a:t>
            </a:r>
            <a:r>
              <a:rPr lang="en-US" b="0" i="0" u="none" strike="noStrike" dirty="0">
                <a:effectLst/>
                <a:latin typeface="Arial" panose="020B0604020202020204" pitchFamily="34" charset="0"/>
              </a:rPr>
              <a:t>hypocrisy</a:t>
            </a:r>
            <a:r>
              <a:rPr lang="en-US" b="0" i="0" dirty="0">
                <a:effectLst/>
                <a:latin typeface="Arial" panose="020B0604020202020204" pitchFamily="34" charset="0"/>
              </a:rPr>
              <a:t>, in that judging with the standards of integrity involves regarding internal consistency as a virtue and suggests that parties holding within themselves conflicting values should account for the discrepancy or alter their beliefs. The word </a:t>
            </a:r>
            <a:r>
              <a:rPr lang="en-US" b="0" i="1" dirty="0">
                <a:effectLst/>
                <a:latin typeface="Arial" panose="020B0604020202020204" pitchFamily="34" charset="0"/>
              </a:rPr>
              <a:t>integrity</a:t>
            </a:r>
            <a:r>
              <a:rPr lang="en-US" b="0" i="0" dirty="0">
                <a:effectLst/>
                <a:latin typeface="Arial" panose="020B0604020202020204" pitchFamily="34" charset="0"/>
              </a:rPr>
              <a:t> evolved from the Latin adjective </a:t>
            </a:r>
            <a:r>
              <a:rPr lang="en-US" b="0" i="1" u="none" strike="noStrike" dirty="0">
                <a:effectLst/>
                <a:latin typeface="Arial" panose="020B0604020202020204" pitchFamily="34" charset="0"/>
              </a:rPr>
              <a:t>integer</a:t>
            </a:r>
            <a:r>
              <a:rPr lang="en-US" b="0" i="0" dirty="0">
                <a:effectLst/>
                <a:latin typeface="Arial" panose="020B0604020202020204" pitchFamily="34" charset="0"/>
              </a:rPr>
              <a:t>, meaning </a:t>
            </a:r>
            <a:r>
              <a:rPr lang="en-US" b="0" i="1" dirty="0">
                <a:effectLst/>
                <a:latin typeface="Arial" panose="020B0604020202020204" pitchFamily="34" charset="0"/>
              </a:rPr>
              <a:t>whole</a:t>
            </a:r>
            <a:r>
              <a:rPr lang="en-US" b="0" i="0" dirty="0">
                <a:effectLst/>
                <a:latin typeface="Arial" panose="020B0604020202020204" pitchFamily="34" charset="0"/>
              </a:rPr>
              <a:t> or </a:t>
            </a:r>
            <a:r>
              <a:rPr lang="en-US" b="0" i="1" dirty="0">
                <a:effectLst/>
                <a:latin typeface="Arial" panose="020B0604020202020204" pitchFamily="34" charset="0"/>
              </a:rPr>
              <a:t>complete</a:t>
            </a:r>
            <a:r>
              <a:rPr lang="en-US" b="0" i="0" dirty="0">
                <a:effectLst/>
                <a:latin typeface="Arial" panose="020B0604020202020204" pitchFamily="34" charset="0"/>
              </a:rPr>
              <a:t>. In this context, integrity is the inner sense of "wholeness" deriving from qualities such as </a:t>
            </a:r>
            <a:r>
              <a:rPr lang="en-US" b="0" i="0" u="none" strike="noStrike" dirty="0">
                <a:effectLst/>
                <a:latin typeface="Arial" panose="020B0604020202020204" pitchFamily="34" charset="0"/>
                <a:hlinkClick r:id="rId3" tooltip="Honesty">
                  <a:extLst>
                    <a:ext uri="{A12FA001-AC4F-418D-AE19-62706E023703}">
                      <ahyp:hlinkClr xmlns:ahyp="http://schemas.microsoft.com/office/drawing/2018/hyperlinkcolor" val="tx"/>
                    </a:ext>
                  </a:extLst>
                </a:hlinkClick>
              </a:rPr>
              <a:t>ho</a:t>
            </a:r>
            <a:r>
              <a:rPr lang="en-US" b="0" i="0" u="none" strike="noStrike" dirty="0">
                <a:effectLst/>
                <a:latin typeface="Arial" panose="020B0604020202020204" pitchFamily="34" charset="0"/>
              </a:rPr>
              <a:t>n</a:t>
            </a:r>
            <a:r>
              <a:rPr lang="en-US" b="0" i="0" u="none" strike="noStrike" dirty="0">
                <a:effectLst/>
                <a:latin typeface="Arial" panose="020B0604020202020204" pitchFamily="34" charset="0"/>
                <a:hlinkClick r:id="rId3" tooltip="Honesty">
                  <a:extLst>
                    <a:ext uri="{A12FA001-AC4F-418D-AE19-62706E023703}">
                      <ahyp:hlinkClr xmlns:ahyp="http://schemas.microsoft.com/office/drawing/2018/hyperlinkcolor" val="tx"/>
                    </a:ext>
                  </a:extLst>
                </a:hlinkClick>
              </a:rPr>
              <a:t>esty</a:t>
            </a:r>
            <a:r>
              <a:rPr lang="en-US" b="0" i="0" dirty="0">
                <a:effectLst/>
                <a:latin typeface="Arial" panose="020B0604020202020204" pitchFamily="34" charset="0"/>
              </a:rPr>
              <a:t> and consistency of </a:t>
            </a:r>
            <a:r>
              <a:rPr lang="en-US" b="0" i="0" u="none" strike="noStrike" dirty="0">
                <a:effectLst/>
                <a:latin typeface="Arial" panose="020B0604020202020204" pitchFamily="34" charset="0"/>
              </a:rPr>
              <a:t>character</a:t>
            </a:r>
            <a:r>
              <a:rPr lang="en-U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11</a:t>
            </a:fld>
            <a:endParaRPr lang="en-US"/>
          </a:p>
        </p:txBody>
      </p:sp>
    </p:spTree>
    <p:extLst>
      <p:ext uri="{BB962C8B-B14F-4D97-AF65-F5344CB8AC3E}">
        <p14:creationId xmlns:p14="http://schemas.microsoft.com/office/powerpoint/2010/main" val="783689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D2D2D"/>
                </a:solidFill>
                <a:effectLst/>
                <a:latin typeface="Noto Sans" panose="020B0502040504020204" pitchFamily="34" charset="0"/>
              </a:rPr>
              <a:t>Dependability means people can rely on you and that you keep promises. You're able to commit to tasks, people and events in which you can take part. Employers can trust you and give you more responsibilities. Your colleagues are happy to collaborate with you because they can rely on you to complete your share of a project.</a:t>
            </a:r>
          </a:p>
          <a:p>
            <a:pPr algn="l"/>
            <a:r>
              <a:rPr lang="en-US" b="0" i="0" dirty="0">
                <a:solidFill>
                  <a:srgbClr val="2D2D2D"/>
                </a:solidFill>
                <a:effectLst/>
                <a:latin typeface="Noto Sans" panose="020B0502040504020204" pitchFamily="34" charset="0"/>
              </a:rPr>
              <a:t>To develop skills to be dependable, ensure that you meet deadlines, do what you say and are punctual. Assisting your colleagues is also a good way to show you're dependable</a:t>
            </a:r>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12</a:t>
            </a:fld>
            <a:endParaRPr lang="en-US"/>
          </a:p>
        </p:txBody>
      </p:sp>
    </p:spTree>
    <p:extLst>
      <p:ext uri="{BB962C8B-B14F-4D97-AF65-F5344CB8AC3E}">
        <p14:creationId xmlns:p14="http://schemas.microsoft.com/office/powerpoint/2010/main" val="179785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D2D2D"/>
                </a:solidFill>
                <a:effectLst/>
                <a:latin typeface="Noto Sans" panose="020B0502040504020204" pitchFamily="34" charset="0"/>
              </a:rPr>
              <a:t>2. Loyalty</a:t>
            </a:r>
          </a:p>
          <a:p>
            <a:pPr algn="l"/>
            <a:r>
              <a:rPr lang="en-US" b="0" i="0" dirty="0">
                <a:solidFill>
                  <a:srgbClr val="2D2D2D"/>
                </a:solidFill>
                <a:effectLst/>
                <a:latin typeface="Noto Sans" panose="020B0502040504020204" pitchFamily="34" charset="0"/>
              </a:rPr>
              <a:t>Employers especially value and appreciate the loyalty of their employees. You can show loyalty by committing yourself to the company where you work and helping them to achieve their goals. You can be loyal to your team members by speaking kindly of them and assisting them when they need help.</a:t>
            </a:r>
          </a:p>
          <a:p>
            <a:pPr algn="l"/>
            <a:r>
              <a:rPr lang="en-US" b="0" i="0" dirty="0">
                <a:solidFill>
                  <a:srgbClr val="2D2D2D"/>
                </a:solidFill>
                <a:effectLst/>
                <a:latin typeface="Noto Sans" panose="020B0502040504020204" pitchFamily="34" charset="0"/>
              </a:rPr>
              <a:t>Listening to authority and respecting their decisions is another way to show loyalty. It's also important to protect trade secrets such as company processes, inventions or strategies.</a:t>
            </a:r>
          </a:p>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13</a:t>
            </a:fld>
            <a:endParaRPr lang="en-US"/>
          </a:p>
        </p:txBody>
      </p:sp>
    </p:spTree>
    <p:extLst>
      <p:ext uri="{BB962C8B-B14F-4D97-AF65-F5344CB8AC3E}">
        <p14:creationId xmlns:p14="http://schemas.microsoft.com/office/powerpoint/2010/main" val="600073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D2D2D"/>
                </a:solidFill>
                <a:effectLst/>
                <a:latin typeface="Noto Sans" panose="020B0502040504020204" pitchFamily="34" charset="0"/>
              </a:rPr>
              <a:t>3. Honesty</a:t>
            </a:r>
          </a:p>
          <a:p>
            <a:pPr algn="l"/>
            <a:r>
              <a:rPr lang="en-US" b="0" i="0" dirty="0">
                <a:solidFill>
                  <a:srgbClr val="2D2D2D"/>
                </a:solidFill>
                <a:effectLst/>
                <a:latin typeface="Noto Sans" panose="020B0502040504020204" pitchFamily="34" charset="0"/>
              </a:rPr>
              <a:t>Integrity requires honesty. Those with integrity strive to be truthful. They own up to mistakes and try to learn from them. This attribute also means being authentic in the workplace.</a:t>
            </a:r>
          </a:p>
          <a:p>
            <a:pPr algn="l"/>
            <a:r>
              <a:rPr lang="en-US" b="0" i="0" dirty="0">
                <a:solidFill>
                  <a:srgbClr val="2D2D2D"/>
                </a:solidFill>
                <a:effectLst/>
                <a:latin typeface="Noto Sans" panose="020B0502040504020204" pitchFamily="34" charset="0"/>
              </a:rPr>
              <a:t>Being honest encourages others to trust you and helps build meaning full relationships. Your colleagues are more likely to enjoy working with you, and this can create a positive work environment. You may also increase your career opportunities by handling professional matters with honesty.</a:t>
            </a:r>
          </a:p>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14</a:t>
            </a:fld>
            <a:endParaRPr lang="en-US"/>
          </a:p>
        </p:txBody>
      </p:sp>
    </p:spTree>
    <p:extLst>
      <p:ext uri="{BB962C8B-B14F-4D97-AF65-F5344CB8AC3E}">
        <p14:creationId xmlns:p14="http://schemas.microsoft.com/office/powerpoint/2010/main" val="2928126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D2D2D"/>
                </a:solidFill>
                <a:effectLst/>
                <a:latin typeface="Noto Sans" panose="020B0502040504020204" pitchFamily="34" charset="0"/>
              </a:rPr>
              <a:t>4. Good judgement</a:t>
            </a:r>
          </a:p>
          <a:p>
            <a:pPr algn="l"/>
            <a:r>
              <a:rPr lang="en-US" b="0" i="0" dirty="0">
                <a:solidFill>
                  <a:srgbClr val="2D2D2D"/>
                </a:solidFill>
                <a:effectLst/>
                <a:latin typeface="Noto Sans" panose="020B0502040504020204" pitchFamily="34" charset="0"/>
              </a:rPr>
              <a:t>Integrity requires some critical thinking and assessment skills to determine the best choice in decision-making situations. Showing integrity can help you develop a keen sense of intuition and make good judgements more consistently. Ensure that you carefully consider your options in a situation and try to predict the outcomes of each choice. If your decision affects your colleagues, it's important to decide with them in mind.</a:t>
            </a:r>
          </a:p>
          <a:p>
            <a:pPr algn="l"/>
            <a:r>
              <a:rPr lang="en-US" b="0" i="0" dirty="0">
                <a:solidFill>
                  <a:srgbClr val="2D2D2D"/>
                </a:solidFill>
                <a:effectLst/>
                <a:latin typeface="Noto Sans" panose="020B0502040504020204" pitchFamily="34" charset="0"/>
              </a:rPr>
              <a:t>Possessing the other attributes of integrity is indicative that you're an individual with good judgement. You make decisions and act in a way that encourages others to trust, respect and depend on you.</a:t>
            </a:r>
          </a:p>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15</a:t>
            </a:fld>
            <a:endParaRPr lang="en-US"/>
          </a:p>
        </p:txBody>
      </p:sp>
    </p:spTree>
    <p:extLst>
      <p:ext uri="{BB962C8B-B14F-4D97-AF65-F5344CB8AC3E}">
        <p14:creationId xmlns:p14="http://schemas.microsoft.com/office/powerpoint/2010/main" val="1714820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D2D2D"/>
                </a:solidFill>
                <a:effectLst/>
                <a:latin typeface="Noto Sans" panose="020B0502040504020204" pitchFamily="34" charset="0"/>
              </a:rPr>
              <a:t>Respect</a:t>
            </a:r>
          </a:p>
          <a:p>
            <a:pPr algn="l"/>
            <a:r>
              <a:rPr lang="en-US" b="0" i="0" dirty="0">
                <a:solidFill>
                  <a:srgbClr val="2D2D2D"/>
                </a:solidFill>
                <a:effectLst/>
                <a:latin typeface="Noto Sans" panose="020B0502040504020204" pitchFamily="34" charset="0"/>
              </a:rPr>
              <a:t>People with integrity value other people by showing them respect at work. They do their best to be on time for meetings, meet project deadlines and keep others' feelings in mind. You can demonstrate this trait by exercising punctuality, care with your words and careful consideration of people's ideas. Developing interpersonal skills can help you be more aware of others' feelings and </a:t>
            </a:r>
            <a:r>
              <a:rPr lang="en-US" b="0" i="0" dirty="0" err="1">
                <a:solidFill>
                  <a:srgbClr val="2D2D2D"/>
                </a:solidFill>
                <a:effectLst/>
                <a:latin typeface="Noto Sans" panose="020B0502040504020204" pitchFamily="34" charset="0"/>
              </a:rPr>
              <a:t>empathise</a:t>
            </a:r>
            <a:r>
              <a:rPr lang="en-US" b="0" i="0" dirty="0">
                <a:solidFill>
                  <a:srgbClr val="2D2D2D"/>
                </a:solidFill>
                <a:effectLst/>
                <a:latin typeface="Noto Sans" panose="020B0502040504020204" pitchFamily="34" charset="0"/>
              </a:rPr>
              <a:t>.</a:t>
            </a:r>
          </a:p>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16</a:t>
            </a:fld>
            <a:endParaRPr lang="en-US"/>
          </a:p>
        </p:txBody>
      </p:sp>
    </p:spTree>
    <p:extLst>
      <p:ext uri="{BB962C8B-B14F-4D97-AF65-F5344CB8AC3E}">
        <p14:creationId xmlns:p14="http://schemas.microsoft.com/office/powerpoint/2010/main" val="2564187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A2A2A"/>
                </a:solidFill>
                <a:effectLst/>
                <a:latin typeface="Merriweather" panose="00000500000000000000" pitchFamily="2" charset="0"/>
              </a:rPr>
              <a:t>This chapter assesses the life and career of Herbert J. Taylor, the president of Club Aluminum Company. A devout Methodist who believed that God called laymen as well as clergy to Christianize the world, Taylor devised a system of philanthropy through which he could change his society and nudge his nation back to God. With twenty-five percent of Club Aluminum stock, he created the nonprofit Christian Workers Foundation, which would fund several evangelical enterprises. In order to align, in principle and statement, his faith to his business, and demonstrate to the world what businessmen could do for God, he devised the “Four-Way Test.” A statement of core values according to which he pledged to run his business, the Test also served as a tool for evangelizing and unifying Christian businessmen around a sense of higher calling, and legitimating business practices as fair and Godly. In both his business and his philanthropic outreach Taylor sought to bring conservative Protestantism into the public sphere and map out a future for the nation in which evangelical leaders cut from the corporate mold could incite widespread revival</a:t>
            </a:r>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17</a:t>
            </a:fld>
            <a:endParaRPr lang="en-US"/>
          </a:p>
        </p:txBody>
      </p:sp>
    </p:spTree>
    <p:extLst>
      <p:ext uri="{BB962C8B-B14F-4D97-AF65-F5344CB8AC3E}">
        <p14:creationId xmlns:p14="http://schemas.microsoft.com/office/powerpoint/2010/main" val="263763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A2A2A"/>
                </a:solidFill>
                <a:effectLst/>
                <a:latin typeface="Merriweather" panose="00000500000000000000" pitchFamily="2" charset="0"/>
              </a:rPr>
              <a:t>God’s Businessmen: Entrepreneurial Evangelicals in Depression and War chronicles the lives, businesses, and ministries of several Christian corporate leaders, whose religious and political activism between the 1920s and 1940s laid the foundations of the modern religious right. Challenging prevailing scholarly opinion that evangelicals—“fundamentalists,” as they were known then—remained apolitical and otherworldly in the Interwar period, this book carefully outlines how Christian businessmen such as R.G. LeTourneau and Herbert J. Taylor, leading figures in this account, grappled with the expanding federal state under the New Deal and during World War II. While on their factory floors and in their boardrooms they folded evangelical principles into manufacturing and managerial strategies, in their church spheres they financed evangelical causes and pushed clergy to tap laymen’s proselytizing energy. At the same time, they brought their conservative theology to bear on critical political issues such as taxation, government regulation, labor unions and workers rights, and the challenge, as they saw it, to uphold private enterprise against “big government” and the spread of socialist and communist subversion. The ideas and institutions they advanced in this political moment served as a base from which post-World War II religious and political conservatives would spread their gospel.</a:t>
            </a:r>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18</a:t>
            </a:fld>
            <a:endParaRPr lang="en-US"/>
          </a:p>
        </p:txBody>
      </p:sp>
    </p:spTree>
    <p:extLst>
      <p:ext uri="{BB962C8B-B14F-4D97-AF65-F5344CB8AC3E}">
        <p14:creationId xmlns:p14="http://schemas.microsoft.com/office/powerpoint/2010/main" val="3188773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D97C98-0415-4FE7-BBC2-44D92F120DCC}" type="slidenum">
              <a:rPr lang="en-US" smtClean="0"/>
              <a:t>19</a:t>
            </a:fld>
            <a:endParaRPr lang="en-US"/>
          </a:p>
        </p:txBody>
      </p:sp>
    </p:spTree>
    <p:extLst>
      <p:ext uri="{BB962C8B-B14F-4D97-AF65-F5344CB8AC3E}">
        <p14:creationId xmlns:p14="http://schemas.microsoft.com/office/powerpoint/2010/main" val="125124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5727D3-4C1E-73F1-93C8-38201872CB85}"/>
              </a:ext>
            </a:extLst>
          </p:cNvPr>
          <p:cNvSpPr>
            <a:spLocks noGrp="1" noChangeArrowheads="1"/>
          </p:cNvSpPr>
          <p:nvPr>
            <p:ph type="sldNum" sz="quarter" idx="5"/>
          </p:nvPr>
        </p:nvSpPr>
        <p:spPr>
          <a:ln/>
        </p:spPr>
        <p:txBody>
          <a:bodyPr/>
          <a:lstStyle/>
          <a:p>
            <a:fld id="{77BA7F08-C0B4-4D86-A45D-2B6178E8E013}" type="slidenum">
              <a:rPr lang="en-US" altLang="en-US"/>
              <a:pPr/>
              <a:t>2</a:t>
            </a:fld>
            <a:endParaRPr lang="en-US" altLang="en-US"/>
          </a:p>
        </p:txBody>
      </p:sp>
      <p:sp>
        <p:nvSpPr>
          <p:cNvPr id="99330" name="Rectangle 2">
            <a:extLst>
              <a:ext uri="{FF2B5EF4-FFF2-40B4-BE49-F238E27FC236}">
                <a16:creationId xmlns:a16="http://schemas.microsoft.com/office/drawing/2014/main" id="{886F4D62-657E-7D04-99FB-76003595BC49}"/>
              </a:ext>
            </a:extLst>
          </p:cNvPr>
          <p:cNvSpPr>
            <a:spLocks noRot="1" noChangeArrowheads="1" noTextEdit="1"/>
          </p:cNvSpPr>
          <p:nvPr>
            <p:ph type="sldImg"/>
          </p:nvPr>
        </p:nvSpPr>
        <p:spPr>
          <a:ln/>
        </p:spPr>
      </p:sp>
      <p:sp>
        <p:nvSpPr>
          <p:cNvPr id="99331" name="Rectangle 3">
            <a:extLst>
              <a:ext uri="{FF2B5EF4-FFF2-40B4-BE49-F238E27FC236}">
                <a16:creationId xmlns:a16="http://schemas.microsoft.com/office/drawing/2014/main" id="{E8CCE4A8-6319-0936-9D1A-2D008BE543CF}"/>
              </a:ext>
            </a:extLst>
          </p:cNvPr>
          <p:cNvSpPr>
            <a:spLocks noGrp="1" noChangeArrowheads="1"/>
          </p:cNvSpPr>
          <p:nvPr>
            <p:ph type="body" idx="1"/>
          </p:nvPr>
        </p:nvSpPr>
        <p:spPr/>
        <p:txBody>
          <a:bodyPr/>
          <a:lstStyle/>
          <a:p>
            <a:r>
              <a:rPr lang="en-US" altLang="en-US" dirty="0"/>
              <a:t>Character can be defined as doing the right thing; even when nobody is watching.</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Integrity and character might be summarized as being reliable, honest, and dependable, having the courage to do the right thing, and being loyal to those who depend upon you. </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We may not know how the character develops, but we know that changing a character takes time. I know of no reported cases of sudden onset of nature. A person's observable behavior indicates their character; what you see is what you get. A person with solid character shows drive, energy, determination, self-discipline, willpower, and nerve. </a:t>
            </a: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3000"/>
              </a:spcAft>
            </a:pPr>
            <a:r>
              <a:rPr lang="en-US" altLang="en-US" dirty="0"/>
              <a:t>One of my favorite stories regarding ethics involves a young and aggressive college football coach who had a dream of becoming the head coach at Notre Dame. </a:t>
            </a:r>
          </a:p>
          <a:p>
            <a:pPr>
              <a:spcAft>
                <a:spcPct val="3000"/>
              </a:spcAft>
            </a:pPr>
            <a:r>
              <a:rPr lang="en-US" altLang="en-US" dirty="0"/>
              <a:t>He found himself, and his team, In his first season at Arkansas about to play the biggest in a the 1978 Orange Bowl game when his team's top two running backs Ben </a:t>
            </a:r>
            <a:r>
              <a:rPr lang="en-US" altLang="en-US" dirty="0" err="1"/>
              <a:t>Cowins</a:t>
            </a:r>
            <a:r>
              <a:rPr lang="en-US" altLang="en-US" dirty="0"/>
              <a:t> and Donny Bobo violated his rules and he was forced to for the Orange Bowl, for disciplinary reasons. However, the Hogs defeated the Sooners, 31–6. </a:t>
            </a:r>
          </a:p>
          <a:p>
            <a:pPr>
              <a:spcAft>
                <a:spcPct val="3000"/>
              </a:spcAft>
            </a:pPr>
            <a:r>
              <a:rPr lang="en-US" altLang="en-US" dirty="0"/>
              <a:t>That victory left Arkansas third in both of the final polls and Holtz was named National Coach of the Year by the Football Writers Association of America and the Walter Camp Foundation. </a:t>
            </a:r>
          </a:p>
          <a:p>
            <a:pPr>
              <a:spcAft>
                <a:spcPct val="3000"/>
              </a:spcAft>
            </a:pPr>
            <a:r>
              <a:rPr lang="en-US" altLang="en-US" dirty="0"/>
              <a:t>Several years later, Father Hesburgh offered Lou Holtz the head coaching job at Notre Dame. When he made the offer, he said the decision that Holtz would be the next head coach at Notre Dame was made the day of the 1978 Orange Bowl game. </a:t>
            </a:r>
          </a:p>
          <a:p>
            <a:pPr>
              <a:spcAft>
                <a:spcPct val="3000"/>
              </a:spcAft>
            </a:pPr>
            <a:r>
              <a:rPr lang="en-US" altLang="en-US" dirty="0"/>
              <a:t>Along the way, he attained the singular distinction of having two of his Notre Dame teams achieve the nation's highest graduation rates among college athletes.</a:t>
            </a:r>
          </a:p>
          <a:p>
            <a:pPr>
              <a:spcAft>
                <a:spcPct val="3000"/>
              </a:spcAft>
            </a:pPr>
            <a:r>
              <a:rPr lang="en-US" altLang="en-US" dirty="0"/>
              <a:t>The story about Lou Holtz is only one of many that reinforce the idea of ethics as an anchor that creates a foundation for success. It is often said that character is what you do when nobody is watching. That definition may be true, but it cannot be applied to ethics as a strategy for leadership. Character and ethics are what you do when everyone </a:t>
            </a:r>
          </a:p>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20</a:t>
            </a:fld>
            <a:endParaRPr lang="en-US"/>
          </a:p>
        </p:txBody>
      </p:sp>
    </p:spTree>
    <p:extLst>
      <p:ext uri="{BB962C8B-B14F-4D97-AF65-F5344CB8AC3E}">
        <p14:creationId xmlns:p14="http://schemas.microsoft.com/office/powerpoint/2010/main" val="216624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dirty="0">
                <a:solidFill>
                  <a:srgbClr val="555555"/>
                </a:solidFill>
                <a:effectLst/>
                <a:latin typeface="Helvetica Neue"/>
              </a:rPr>
              <a:t>More than 60 years ago, in the midst of the Great Depression, a U.S. Rotarian devised a simple, four-part ethical guideline that helped him rescue a beleaguered business. The statement and the principles it embodied also helped many others find their own ethical compass. Soon embraced and popularized by Rotary International, The Four-Way Test today stands as one of the organization’s hallmarks. It may very well be one of the most famous statements of our century.</a:t>
            </a:r>
          </a:p>
          <a:p>
            <a:pPr algn="l" fontAlgn="base"/>
            <a:r>
              <a:rPr lang="en-US" b="0" dirty="0">
                <a:solidFill>
                  <a:srgbClr val="555555"/>
                </a:solidFill>
                <a:effectLst/>
                <a:latin typeface="Helvetica Neue"/>
              </a:rPr>
              <a:t>Herbert J. Taylor, author of the Test, was a mover, a doer, a consummate salesman and a leader of men. He was a man of action, faith and high moral principle. Born in Michigan, USA, in 1893, he worked his way through Northwestern University in Evanston, Illinois.</a:t>
            </a:r>
          </a:p>
          <a:p>
            <a:pPr algn="l" fontAlgn="base"/>
            <a:r>
              <a:rPr lang="en-US" b="0" dirty="0">
                <a:solidFill>
                  <a:srgbClr val="555555"/>
                </a:solidFill>
                <a:effectLst/>
                <a:latin typeface="Helvetica Neue"/>
              </a:rPr>
              <a:t>After graduation, Herb went to France on a mission for the YMCA and the British Army welfare service and served in the U.S. Navy Supply Corps in World War I. In 1919, he married Gloria </a:t>
            </a:r>
            <a:r>
              <a:rPr lang="en-US" b="0" dirty="0" err="1">
                <a:solidFill>
                  <a:srgbClr val="555555"/>
                </a:solidFill>
                <a:effectLst/>
                <a:latin typeface="Helvetica Neue"/>
              </a:rPr>
              <a:t>Forbrich</a:t>
            </a:r>
            <a:r>
              <a:rPr lang="en-US" b="0" dirty="0">
                <a:solidFill>
                  <a:srgbClr val="555555"/>
                </a:solidFill>
                <a:effectLst/>
                <a:latin typeface="Helvetica Neue"/>
              </a:rPr>
              <a:t>, and the couple set up housekeeping in Oklahoma, USA, where he worked for the Sinclair Oil Company. After a year, he resigned and went into insurance, real estate and oil lease brokerage.</a:t>
            </a:r>
          </a:p>
          <a:p>
            <a:pPr algn="l" fontAlgn="base"/>
            <a:r>
              <a:rPr lang="en-US" b="0" dirty="0">
                <a:solidFill>
                  <a:srgbClr val="555555"/>
                </a:solidFill>
                <a:effectLst/>
                <a:latin typeface="Helvetica Neue"/>
              </a:rPr>
              <a:t>With some prosperous years behind him, Herb returned to Chicago, Illinois, in 1925 and began a swift rise within the Jewel Tea Company. He soon joined the </a:t>
            </a:r>
            <a:r>
              <a:rPr lang="en-US" b="0" u="none" strike="noStrike" dirty="0">
                <a:solidFill>
                  <a:srgbClr val="005DAA"/>
                </a:solidFill>
                <a:effectLst/>
                <a:latin typeface="Helvetica Neue"/>
                <a:hlinkClick r:id="rId3"/>
              </a:rPr>
              <a:t>Rotary Club of Chicago</a:t>
            </a:r>
            <a:r>
              <a:rPr lang="en-US" b="0" dirty="0">
                <a:solidFill>
                  <a:srgbClr val="555555"/>
                </a:solidFill>
                <a:effectLst/>
                <a:latin typeface="Helvetica Neue"/>
              </a:rPr>
              <a:t>. In line for the presidency of Jewel in 1932, Herb was asked to help revive the near-bankrupt Club Aluminum Company of Chicago. The cookware manufacturing company owed $400,000 more than its total assets and was barely staying afloat. Herb responded to the challenge and decided to cast his lot with this troubled firm. He resigned from Jewel Tea, taking an 80 percent pay cut to become president of Club Aluminum. He even invested $6,100 of his own money in the company to give it some operating capital.</a:t>
            </a:r>
          </a:p>
          <a:p>
            <a:pPr algn="l" fontAlgn="base"/>
            <a:r>
              <a:rPr lang="en-US" b="0" dirty="0">
                <a:solidFill>
                  <a:srgbClr val="555555"/>
                </a:solidFill>
                <a:effectLst/>
                <a:latin typeface="Helvetica Neue"/>
              </a:rPr>
              <a:t>Looking for a way to resuscitate the company and caught in the Depression’s doldrums, Herb, deeply religious, prayed for inspiration to craft a short measuring stick of ethics for the staff to use.</a:t>
            </a:r>
          </a:p>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21</a:t>
            </a:fld>
            <a:endParaRPr lang="en-US"/>
          </a:p>
        </p:txBody>
      </p:sp>
    </p:spTree>
    <p:extLst>
      <p:ext uri="{BB962C8B-B14F-4D97-AF65-F5344CB8AC3E}">
        <p14:creationId xmlns:p14="http://schemas.microsoft.com/office/powerpoint/2010/main" val="121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solidFill>
                  <a:srgbClr val="222222"/>
                </a:solidFill>
                <a:effectLst/>
                <a:latin typeface="Helvetica Neue"/>
              </a:rPr>
              <a:t>About the 4-Way Test</a:t>
            </a:r>
          </a:p>
          <a:p>
            <a:pPr algn="r" rtl="0" fontAlgn="ctr"/>
            <a:r>
              <a:rPr lang="en-US" b="0" i="0" dirty="0">
                <a:solidFill>
                  <a:srgbClr val="000000"/>
                </a:solidFill>
                <a:effectLst/>
                <a:latin typeface="inherit"/>
              </a:rPr>
              <a:t>Rate this (66 Votes)</a:t>
            </a:r>
            <a:endParaRPr lang="en-US" b="0" i="0" dirty="0">
              <a:effectLst/>
            </a:endParaRPr>
          </a:p>
          <a:p>
            <a:pPr algn="l" fontAlgn="base"/>
            <a:r>
              <a:rPr lang="en-US" b="0" dirty="0">
                <a:solidFill>
                  <a:srgbClr val="555555"/>
                </a:solidFill>
                <a:effectLst/>
                <a:latin typeface="Helvetica Neue"/>
              </a:rPr>
              <a:t>As he thought about an ethical guideline for the company, he first wrote a statement of about 100 words but decided that it was too long. He continued to work, reducing it to seven points. In fact, The Four-Way Test was once a Seven-Way Test. It was still too long, and he finally reduced it to the four searching questions that comprise the Test today.</a:t>
            </a:r>
          </a:p>
          <a:p>
            <a:pPr algn="l" fontAlgn="base"/>
            <a:r>
              <a:rPr lang="en-US" b="0" dirty="0">
                <a:solidFill>
                  <a:srgbClr val="555555"/>
                </a:solidFill>
                <a:effectLst/>
                <a:latin typeface="Helvetica Neue"/>
              </a:rPr>
              <a:t>Next, he checked the statement with his four department heads: a Roman Catholic, a Christian Scientist, an Orthodox Jew and a Presbyterian. They all agreed that the Test’s principles not only coincided with their religious beliefs, but also provided an exemplary guide for personal and business life.</a:t>
            </a:r>
          </a:p>
          <a:p>
            <a:pPr algn="l" fontAlgn="base"/>
            <a:r>
              <a:rPr lang="en-US" b="0" dirty="0">
                <a:solidFill>
                  <a:srgbClr val="555555"/>
                </a:solidFill>
                <a:effectLst/>
                <a:latin typeface="Helvetica Neue"/>
              </a:rPr>
              <a:t>And so, “The Four-Way Test of the things we think, say or do” was born:</a:t>
            </a:r>
          </a:p>
          <a:p>
            <a:pPr algn="l" fontAlgn="base"/>
            <a:r>
              <a:rPr lang="en-US" b="0" dirty="0">
                <a:solidFill>
                  <a:srgbClr val="555555"/>
                </a:solidFill>
                <a:effectLst/>
                <a:latin typeface="Helvetica Neue"/>
              </a:rPr>
              <a:t>1. Is it the TRUTH?</a:t>
            </a:r>
            <a:br>
              <a:rPr lang="en-US" b="0" dirty="0">
                <a:solidFill>
                  <a:srgbClr val="555555"/>
                </a:solidFill>
                <a:effectLst/>
                <a:latin typeface="Helvetica Neue"/>
              </a:rPr>
            </a:br>
            <a:r>
              <a:rPr lang="en-US" b="0" dirty="0">
                <a:solidFill>
                  <a:srgbClr val="555555"/>
                </a:solidFill>
                <a:effectLst/>
                <a:latin typeface="Helvetica Neue"/>
              </a:rPr>
              <a:t>2. Is it FAIR to all Concerned?</a:t>
            </a:r>
            <a:br>
              <a:rPr lang="en-US" b="0" dirty="0">
                <a:solidFill>
                  <a:srgbClr val="555555"/>
                </a:solidFill>
                <a:effectLst/>
                <a:latin typeface="Helvetica Neue"/>
              </a:rPr>
            </a:br>
            <a:r>
              <a:rPr lang="en-US" b="0" dirty="0">
                <a:solidFill>
                  <a:srgbClr val="555555"/>
                </a:solidFill>
                <a:effectLst/>
                <a:latin typeface="Helvetica Neue"/>
              </a:rPr>
              <a:t>3. Will it build GOODWILL and BETTER FRIENDSHIPS?</a:t>
            </a:r>
            <a:br>
              <a:rPr lang="en-US" b="0" dirty="0">
                <a:solidFill>
                  <a:srgbClr val="555555"/>
                </a:solidFill>
                <a:effectLst/>
                <a:latin typeface="Helvetica Neue"/>
              </a:rPr>
            </a:br>
            <a:r>
              <a:rPr lang="en-US" b="0" dirty="0">
                <a:solidFill>
                  <a:srgbClr val="555555"/>
                </a:solidFill>
                <a:effectLst/>
                <a:latin typeface="Helvetica Neue"/>
              </a:rPr>
              <a:t>4. Will it be BENEFICIAL to all concerned?</a:t>
            </a:r>
          </a:p>
          <a:p>
            <a:pPr algn="l" fontAlgn="base"/>
            <a:r>
              <a:rPr lang="en-US" b="0" dirty="0">
                <a:solidFill>
                  <a:srgbClr val="555555"/>
                </a:solidFill>
                <a:effectLst/>
                <a:latin typeface="Helvetica Neue"/>
              </a:rPr>
              <a:t>Profound in its simplicity, the Test became the basis for decisions large and small at Club Aluminum.</a:t>
            </a:r>
          </a:p>
          <a:p>
            <a:pPr algn="l" fontAlgn="base"/>
            <a:r>
              <a:rPr lang="en-US" b="0" dirty="0">
                <a:solidFill>
                  <a:srgbClr val="555555"/>
                </a:solidFill>
                <a:effectLst/>
                <a:latin typeface="Helvetica Neue"/>
              </a:rPr>
              <a:t>But any test must be put to the test. Would it work in the real world? Could people in business really live by its precepts? One lawyer told Herb: “If I followed the Test explicitly, I would starve to death. Where business is concerned, I think The Four-Way Test is absolutely impractical.”</a:t>
            </a:r>
          </a:p>
          <a:p>
            <a:pPr algn="l" fontAlgn="base"/>
            <a:r>
              <a:rPr lang="en-US" b="0" dirty="0">
                <a:solidFill>
                  <a:srgbClr val="555555"/>
                </a:solidFill>
                <a:effectLst/>
                <a:latin typeface="Helvetica Neue"/>
              </a:rPr>
              <a:t>The attorney’s concerns were understandable. Any ethical system that calls for living the truth and measuring actions on the basis of benefits to others is demanding. Such a test can stir bitter conflict for those who try to balance integrity and ambition. Sizzling debates have been held in various parts of the world on its practicality as a way of living. There are always some serious-minded Rotarians, not to mention skeptics and negative thinkers, who view The Four-Way Test as a simplistic philosophy of dubious worth, contradictory meaning and unrealistic aims. The Test calls for thoughtful examination of one’s motives and goals. This emphasis on truth, fairness and consideration provide a moral diet so rich that it gives some people “ethical indigestion.”</a:t>
            </a:r>
          </a:p>
          <a:p>
            <a:pPr algn="l" fontAlgn="base"/>
            <a:r>
              <a:rPr lang="en-US" b="0" dirty="0">
                <a:solidFill>
                  <a:srgbClr val="555555"/>
                </a:solidFill>
                <a:effectLst/>
                <a:latin typeface="Helvetica Neue"/>
              </a:rPr>
              <a:t>But at Club Aluminum in the 1930s, everything was measured against The Four-Way Test. First, the staff applied it to advertising. Words like “better,” “best,” “greatest” or “finest” were dropped from ads and replaced by factual descriptions of the product. Negative comments about competitors were removed from advertising and company literature.</a:t>
            </a:r>
          </a:p>
          <a:p>
            <a:pPr algn="l" fontAlgn="base"/>
            <a:r>
              <a:rPr lang="en-US" b="0" dirty="0">
                <a:solidFill>
                  <a:srgbClr val="555555"/>
                </a:solidFill>
                <a:effectLst/>
                <a:latin typeface="Helvetica Neue"/>
              </a:rPr>
              <a:t>The Test gradually became a guide for every aspect of the business, creating a climate of trust and goodwill among dealers, customers and employees. It became part of the corporate culture, and eventually helped improve Club Aluminum’s reputation and finances.</a:t>
            </a:r>
          </a:p>
          <a:p>
            <a:pPr algn="l" fontAlgn="base"/>
            <a:r>
              <a:rPr lang="en-US" b="0" dirty="0">
                <a:solidFill>
                  <a:srgbClr val="555555"/>
                </a:solidFill>
                <a:effectLst/>
                <a:latin typeface="Helvetica Neue"/>
              </a:rPr>
              <a:t>One day, the sales manager announced a possible order for 50,000 utensils. Sales were low and the company was still struggling at the bankruptcy level. The senior managers certainly needed and wanted that sale, but there was a hitch. The sales manager learned that the potential customer intended to sell the products at cut-rate prices. “That wouldn’t be fair to our regular dealers who have been advertising and promoting our product consistently,” he said. In one of the toughest decisions the company made that year, the order was turned down. There was no question this transaction would have made a mockery out of The Four-Way Test the company professed to live by.</a:t>
            </a:r>
          </a:p>
          <a:p>
            <a:pPr algn="l" fontAlgn="base"/>
            <a:r>
              <a:rPr lang="en-US" b="0" dirty="0">
                <a:solidFill>
                  <a:srgbClr val="555555"/>
                </a:solidFill>
                <a:effectLst/>
                <a:latin typeface="Helvetica Neue"/>
              </a:rPr>
              <a:t>By 1937, Club Aluminum’s indebtedness was paid off and during the next 15 years, the firm distributed more than $1 million in dividends to its stockholders. Its net worth climbed to more than $2 million.</a:t>
            </a:r>
          </a:p>
          <a:p>
            <a:pPr algn="l" fontAlgn="base"/>
            <a:r>
              <a:rPr lang="en-US" b="0" dirty="0">
                <a:solidFill>
                  <a:srgbClr val="555555"/>
                </a:solidFill>
                <a:effectLst/>
                <a:latin typeface="Helvetica Neue"/>
              </a:rPr>
              <a:t>Too idealistic for the real world? The Four-Way Test was born in the rough and tumble world of business, and put to the acid test of experience in one of the toughest times that the business community has ever known. It survived in the arena of practical commerce.</a:t>
            </a:r>
          </a:p>
          <a:p>
            <a:pPr algn="l" fontAlgn="base"/>
            <a:r>
              <a:rPr lang="en-US" b="0" dirty="0">
                <a:solidFill>
                  <a:srgbClr val="555555"/>
                </a:solidFill>
                <a:effectLst/>
                <a:latin typeface="Helvetica Neue"/>
              </a:rPr>
              <a:t>In 1942, Richard </a:t>
            </a:r>
            <a:r>
              <a:rPr lang="en-US" b="0" dirty="0" err="1">
                <a:solidFill>
                  <a:srgbClr val="555555"/>
                </a:solidFill>
                <a:effectLst/>
                <a:latin typeface="Helvetica Neue"/>
              </a:rPr>
              <a:t>Vernor</a:t>
            </a:r>
            <a:r>
              <a:rPr lang="en-US" b="0" dirty="0">
                <a:solidFill>
                  <a:srgbClr val="555555"/>
                </a:solidFill>
                <a:effectLst/>
                <a:latin typeface="Helvetica Neue"/>
              </a:rPr>
              <a:t> of Chicago, then a director of Rotary International, suggested that Rotary adopt the Test. The R.I. Board approved his proposal in January 1943 and made The Four-Way Test a component of the Vocational Service program, although today it is considered a vital element in all four Avenues of Service.</a:t>
            </a:r>
          </a:p>
          <a:p>
            <a:pPr algn="l" fontAlgn="base"/>
            <a:r>
              <a:rPr lang="en-US" b="0" dirty="0">
                <a:solidFill>
                  <a:srgbClr val="555555"/>
                </a:solidFill>
                <a:effectLst/>
                <a:latin typeface="Helvetica Neue"/>
              </a:rPr>
              <a:t>Herb Taylor transferred the copyright to Rotary International when he served as R.I. president in 1954-55, during the organization’s golden anniversary.</a:t>
            </a:r>
          </a:p>
          <a:p>
            <a:pPr algn="l" fontAlgn="base"/>
            <a:r>
              <a:rPr lang="en-US" b="0" dirty="0">
                <a:solidFill>
                  <a:srgbClr val="555555"/>
                </a:solidFill>
                <a:effectLst/>
                <a:latin typeface="Helvetica Neue"/>
              </a:rPr>
              <a:t>Today, more than six decades since its creation, has the Test lost its usefulness in modern society, as some critics maintain? Is it sophisticated enough to guide business and professional men and women in these fast-paced times?</a:t>
            </a:r>
          </a:p>
          <a:p>
            <a:pPr algn="l" fontAlgn="base"/>
            <a:r>
              <a:rPr lang="en-US" b="0" dirty="0">
                <a:solidFill>
                  <a:srgbClr val="555555"/>
                </a:solidFill>
                <a:effectLst/>
                <a:latin typeface="Helvetica Neue"/>
              </a:rPr>
              <a:t>Is it the TRUTH? There is a timelessness in truth that is unchangeable. Truth cannot exist without justice.</a:t>
            </a:r>
          </a:p>
          <a:p>
            <a:pPr algn="l" fontAlgn="base"/>
            <a:r>
              <a:rPr lang="en-US" b="0" dirty="0">
                <a:solidFill>
                  <a:srgbClr val="555555"/>
                </a:solidFill>
                <a:effectLst/>
                <a:latin typeface="Helvetica Neue"/>
              </a:rPr>
              <a:t>Is it FAIR to all concerned? The substitution of fairness for the harsh principles of doing business at arm’s length has improved rather than hurt business relationships.</a:t>
            </a:r>
          </a:p>
          <a:p>
            <a:pPr algn="l" fontAlgn="base"/>
            <a:r>
              <a:rPr lang="en-US" b="0" dirty="0">
                <a:solidFill>
                  <a:srgbClr val="555555"/>
                </a:solidFill>
                <a:effectLst/>
                <a:latin typeface="Helvetica Neue"/>
              </a:rPr>
              <a:t>Will it build GOODWILL and BETTER FRIENDSHIPS? Man is by nature a cooperative creature and it is his natural instinct to express love.</a:t>
            </a:r>
          </a:p>
          <a:p>
            <a:pPr algn="l" fontAlgn="base"/>
            <a:r>
              <a:rPr lang="en-US" b="0" dirty="0">
                <a:solidFill>
                  <a:srgbClr val="555555"/>
                </a:solidFill>
                <a:effectLst/>
                <a:latin typeface="Helvetica Neue"/>
              </a:rPr>
              <a:t>Will it be BENEFICIAL to all concerned? This question eliminates the dog-eat-dog principle of ruthless competition and substitutes the idea of constructive and creative competition.</a:t>
            </a:r>
          </a:p>
          <a:p>
            <a:pPr algn="l" fontAlgn="base"/>
            <a:r>
              <a:rPr lang="en-US" b="0" dirty="0">
                <a:solidFill>
                  <a:srgbClr val="555555"/>
                </a:solidFill>
                <a:effectLst/>
                <a:latin typeface="Helvetica Neue"/>
              </a:rPr>
              <a:t>The Four-Way Test is international, transcending national boundaries and language barriers. It knows no politics, dogma or creed. More than a code of ethics, it has all the ingredients for a successful life in every way. It can and will work in today’s society.</a:t>
            </a:r>
          </a:p>
          <a:p>
            <a:pPr algn="l" fontAlgn="base"/>
            <a:r>
              <a:rPr lang="en-US" b="0" dirty="0">
                <a:solidFill>
                  <a:srgbClr val="555555"/>
                </a:solidFill>
                <a:effectLst/>
                <a:latin typeface="Helvetica Neue"/>
              </a:rPr>
              <a:t>The final test is in the doing. William James, the noted psychologist, once said, “The ultimate test of what a truth means is the conduct it dictates or inspires.” At the heart of Rotary today is The Four-Way Test, a call to moral excellence. Human beings can grow together. Modern business can be honest and trustworthy. People can learn to believe in one another. At the 1977 R.I. Convention, James S. Fish of the U.S. Better Business Bureaus said, “To endure, the competitive enterprise system must be practiced within the framework of a strict moral code. Indeed, the whole fabric of the capitalistic system rests to a large degree on trust . . . on the confidence that businessmen and women will deal fairly and honestly, not only with each other, but also with the general public, with the consumer, the stockholder and the employee.”</a:t>
            </a:r>
          </a:p>
          <a:p>
            <a:pPr algn="l" fontAlgn="base"/>
            <a:r>
              <a:rPr lang="en-US" b="0" dirty="0">
                <a:solidFill>
                  <a:srgbClr val="555555"/>
                </a:solidFill>
                <a:effectLst/>
                <a:latin typeface="Helvetica Neue"/>
              </a:rPr>
              <a:t>Few things are needed more in our society than moral integrity. The Four-Way Test will guide those who dare to use it for worthy objectives: choosing, winning, and keeping friends; getting along well with others; ensuring a happy home life; developing high ethical and moral standards; becoming successful in a chosen business or profession; and becoming a better citizen and better example for the next generation.</a:t>
            </a:r>
          </a:p>
          <a:p>
            <a:pPr algn="l" fontAlgn="base"/>
            <a:r>
              <a:rPr lang="en-US" b="0" dirty="0">
                <a:solidFill>
                  <a:srgbClr val="555555"/>
                </a:solidFill>
                <a:effectLst/>
                <a:latin typeface="Helvetica Neue"/>
              </a:rPr>
              <a:t>Eloquently simple, stunning in its power, undeniable in its results, The Four-Way Test offers a fresh and positive vision in the midst of a world full of tension, confusion and uncertainty.</a:t>
            </a:r>
          </a:p>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22</a:t>
            </a:fld>
            <a:endParaRPr lang="en-US"/>
          </a:p>
        </p:txBody>
      </p:sp>
    </p:spTree>
    <p:extLst>
      <p:ext uri="{BB962C8B-B14F-4D97-AF65-F5344CB8AC3E}">
        <p14:creationId xmlns:p14="http://schemas.microsoft.com/office/powerpoint/2010/main" val="1639936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D97C98-0415-4FE7-BBC2-44D92F120DCC}" type="slidenum">
              <a:rPr lang="en-US" smtClean="0"/>
              <a:t>23</a:t>
            </a:fld>
            <a:endParaRPr lang="en-US"/>
          </a:p>
        </p:txBody>
      </p:sp>
    </p:spTree>
    <p:extLst>
      <p:ext uri="{BB962C8B-B14F-4D97-AF65-F5344CB8AC3E}">
        <p14:creationId xmlns:p14="http://schemas.microsoft.com/office/powerpoint/2010/main" val="1421347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D97C98-0415-4FE7-BBC2-44D92F120DCC}" type="slidenum">
              <a:rPr lang="en-US" smtClean="0"/>
              <a:t>24</a:t>
            </a:fld>
            <a:endParaRPr lang="en-US"/>
          </a:p>
        </p:txBody>
      </p:sp>
    </p:spTree>
    <p:extLst>
      <p:ext uri="{BB962C8B-B14F-4D97-AF65-F5344CB8AC3E}">
        <p14:creationId xmlns:p14="http://schemas.microsoft.com/office/powerpoint/2010/main" val="419670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D97C98-0415-4FE7-BBC2-44D92F120DCC}" type="slidenum">
              <a:rPr lang="en-US" smtClean="0"/>
              <a:t>25</a:t>
            </a:fld>
            <a:endParaRPr lang="en-US"/>
          </a:p>
        </p:txBody>
      </p:sp>
    </p:spTree>
    <p:extLst>
      <p:ext uri="{BB962C8B-B14F-4D97-AF65-F5344CB8AC3E}">
        <p14:creationId xmlns:p14="http://schemas.microsoft.com/office/powerpoint/2010/main" val="336915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200" dirty="0">
                <a:latin typeface="Times New Roman" panose="02020603050405020304" pitchFamily="18" charset="0"/>
                <a:ea typeface="Times New Roman" panose="02020603050405020304" pitchFamily="18" charset="0"/>
              </a:rPr>
              <a:t>One of my favorite stories regarding ethics involves a young and aggressive college football coach who dreams of becoming the head coach at the University of Notre Dame. He found himself and his University of Arkansas team about to play in a major post-season bowl game. He faced an ethical dilemma involving three players who broke the team rules. These three players had scored 78 of every 100 points during the regular season. Despite their transgressions, the press and alumni were screaming for the pragmatic answer to play them. But his belief system said they should not play in the big game.</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The coach was steadied by a powerful sense of what was right; he benched the three players and won the 1978 Orange Bowl game with a stunning 31-6 upset over second-ranked Oklahoma. That victory left Arkansas third in both final polls.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Several years later, Father Theodore Hesburgh, the President of Notre Dame, offered Lou Holtz that head coaching job at Notre Dame. When he made the offer, he said the decision that Holtz would be the next head coach at Notre Dame was made the day of the 1978 Orange Bowl game.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It is often said that character is what you do when nobody is watching. That definition may be accurate, but it cannot be applied to ethics as a strategy for leadership. Character and ethics are what you do when everyone is watching. It is doing, and getting others to do, the right thing. That is why they will follow you.</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3</a:t>
            </a:fld>
            <a:endParaRPr lang="en-US"/>
          </a:p>
        </p:txBody>
      </p:sp>
    </p:spTree>
    <p:extLst>
      <p:ext uri="{BB962C8B-B14F-4D97-AF65-F5344CB8AC3E}">
        <p14:creationId xmlns:p14="http://schemas.microsoft.com/office/powerpoint/2010/main" val="97172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4E6B30-B7FA-4C2D-B50F-A4D56DD91BDA}" type="slidenum">
              <a:rPr lang="en-US" smtClean="0"/>
              <a:t>4</a:t>
            </a:fld>
            <a:endParaRPr lang="en-US"/>
          </a:p>
        </p:txBody>
      </p:sp>
    </p:spTree>
    <p:extLst>
      <p:ext uri="{BB962C8B-B14F-4D97-AF65-F5344CB8AC3E}">
        <p14:creationId xmlns:p14="http://schemas.microsoft.com/office/powerpoint/2010/main" val="50316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The excuse for compromising ethical standards is always one of being pragmatic.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What matters is what you produce. What matters to people differs from how great you make your product sound. You can only sell people how great you are if you can demonstrate your competence with actual results. If you need to explain, you probably did not deliver.</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Think about the people you know who have made agreements with you, and they come through repeatedly with no excuses made. For example, if I am on time every time I meet you, this builds trust with you. So much so that if I am late, you will believe something is wrong and check in with me, knowing it is an anomaly. But if I am frequently late, often explaining how hard I “tried,” and I continue promising that I will surely be on time next time, you will not trust me to be on time, nor will you trust what I say. And when I am late, you will go about your business without thinking anything is wrong because you have assessed me based on my performance, not my promise. This is how we learn and evaluate, based on results, not contracts.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If you need to use many words to convince a person because they should believe you will deliver on a promise, you have a low level of trust with that person.</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Keep in mind that an inflated promise is an inflated contempt. </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5</a:t>
            </a:fld>
            <a:endParaRPr lang="en-US"/>
          </a:p>
        </p:txBody>
      </p:sp>
    </p:spTree>
    <p:extLst>
      <p:ext uri="{BB962C8B-B14F-4D97-AF65-F5344CB8AC3E}">
        <p14:creationId xmlns:p14="http://schemas.microsoft.com/office/powerpoint/2010/main" val="375842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Worthy topic</a:t>
            </a:r>
          </a:p>
        </p:txBody>
      </p:sp>
      <p:sp>
        <p:nvSpPr>
          <p:cNvPr id="4" name="Slide Number Placeholder 3"/>
          <p:cNvSpPr>
            <a:spLocks noGrp="1"/>
          </p:cNvSpPr>
          <p:nvPr>
            <p:ph type="sldNum" sz="quarter" idx="5"/>
          </p:nvPr>
        </p:nvSpPr>
        <p:spPr/>
        <p:txBody>
          <a:bodyPr/>
          <a:lstStyle/>
          <a:p>
            <a:fld id="{2DD97C98-0415-4FE7-BBC2-44D92F120DCC}" type="slidenum">
              <a:rPr lang="en-US" smtClean="0"/>
              <a:t>6</a:t>
            </a:fld>
            <a:endParaRPr lang="en-US"/>
          </a:p>
        </p:txBody>
      </p:sp>
    </p:spTree>
    <p:extLst>
      <p:ext uri="{BB962C8B-B14F-4D97-AF65-F5344CB8AC3E}">
        <p14:creationId xmlns:p14="http://schemas.microsoft.com/office/powerpoint/2010/main" val="3797690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D97C98-0415-4FE7-BBC2-44D92F120DCC}" type="slidenum">
              <a:rPr lang="en-US" smtClean="0"/>
              <a:t>7</a:t>
            </a:fld>
            <a:endParaRPr lang="en-US"/>
          </a:p>
        </p:txBody>
      </p:sp>
    </p:spTree>
    <p:extLst>
      <p:ext uri="{BB962C8B-B14F-4D97-AF65-F5344CB8AC3E}">
        <p14:creationId xmlns:p14="http://schemas.microsoft.com/office/powerpoint/2010/main" val="17272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D97C98-0415-4FE7-BBC2-44D92F120DCC}" type="slidenum">
              <a:rPr lang="en-US" smtClean="0"/>
              <a:t>8</a:t>
            </a:fld>
            <a:endParaRPr lang="en-US"/>
          </a:p>
        </p:txBody>
      </p:sp>
    </p:spTree>
    <p:extLst>
      <p:ext uri="{BB962C8B-B14F-4D97-AF65-F5344CB8AC3E}">
        <p14:creationId xmlns:p14="http://schemas.microsoft.com/office/powerpoint/2010/main" val="388146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D97C98-0415-4FE7-BBC2-44D92F120DCC}" type="slidenum">
              <a:rPr lang="en-US" smtClean="0"/>
              <a:t>9</a:t>
            </a:fld>
            <a:endParaRPr lang="en-US"/>
          </a:p>
        </p:txBody>
      </p:sp>
    </p:spTree>
    <p:extLst>
      <p:ext uri="{BB962C8B-B14F-4D97-AF65-F5344CB8AC3E}">
        <p14:creationId xmlns:p14="http://schemas.microsoft.com/office/powerpoint/2010/main" val="955509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5E73-9A1D-BEDD-B20D-FE6545C5712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3F17CC-1AE3-7557-28E0-EA731047650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7CB9C1-2675-E3D4-90C4-BBA60BCCFCE1}"/>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5" name="Footer Placeholder 4">
            <a:extLst>
              <a:ext uri="{FF2B5EF4-FFF2-40B4-BE49-F238E27FC236}">
                <a16:creationId xmlns:a16="http://schemas.microsoft.com/office/drawing/2014/main" id="{9D354B5B-4C37-82FE-5780-0DFDC74DE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042EA-3D4D-BC43-7D54-BADB93826302}"/>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1693765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35BAE-8628-3FCA-C533-FB13B03626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91DE53-A5BD-90D9-1B95-46DF980D3B9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3B209-718F-FF39-5980-278ECDDDB5B3}"/>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5" name="Footer Placeholder 4">
            <a:extLst>
              <a:ext uri="{FF2B5EF4-FFF2-40B4-BE49-F238E27FC236}">
                <a16:creationId xmlns:a16="http://schemas.microsoft.com/office/drawing/2014/main" id="{B67D7ADE-28AB-ECF7-8EE2-3A5B3F8E54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756F44-604E-6F07-65B6-9E0894D0D866}"/>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332139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0B64D4-791A-9022-678F-6FE09295FD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721B1D-A5D9-50B1-F746-40EFA9928B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94582-9096-8C2D-81B2-80394B94812C}"/>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5" name="Footer Placeholder 4">
            <a:extLst>
              <a:ext uri="{FF2B5EF4-FFF2-40B4-BE49-F238E27FC236}">
                <a16:creationId xmlns:a16="http://schemas.microsoft.com/office/drawing/2014/main" id="{3CD1F82D-0324-5695-B39E-0B5463B6E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76D03-9A65-671D-1D71-35139702BBF4}"/>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3932347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gradFill flip="none" rotWithShape="1">
          <a:gsLst>
            <a:gs pos="29000">
              <a:schemeClr val="accent4">
                <a:lumMod val="5000"/>
                <a:lumOff val="95000"/>
              </a:schemeClr>
            </a:gs>
            <a:gs pos="74000">
              <a:schemeClr val="accent4">
                <a:lumMod val="45000"/>
                <a:lumOff val="55000"/>
              </a:schemeClr>
            </a:gs>
            <a:gs pos="90198">
              <a:srgbClr val="FFE9A4"/>
            </a:gs>
            <a:gs pos="72000">
              <a:schemeClr val="accent4">
                <a:lumMod val="45000"/>
                <a:lumOff val="55000"/>
              </a:schemeClr>
            </a:gs>
            <a:gs pos="100000">
              <a:schemeClr val="accent4">
                <a:lumMod val="30000"/>
                <a:lumOff val="70000"/>
              </a:schemeClr>
            </a:gs>
          </a:gsLst>
          <a:lin ang="4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21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B0257-77D9-4637-9468-0BD5377526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9449B6-D98D-92CD-F28A-064255835F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BFD138-1DCD-9005-C3E6-4D6ED116FA51}"/>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5" name="Footer Placeholder 4">
            <a:extLst>
              <a:ext uri="{FF2B5EF4-FFF2-40B4-BE49-F238E27FC236}">
                <a16:creationId xmlns:a16="http://schemas.microsoft.com/office/drawing/2014/main" id="{D24F4AA1-7A34-6860-A0A0-8E9CB1C67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DBFA1-C002-C9A7-61FF-E1CEC042B021}"/>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303511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1B84-145F-466E-56A4-A5F9967338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A76BB-0A09-2234-BCCF-ABFD30B707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531AB-00AE-78FF-917B-5C6C7ABC85E0}"/>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5" name="Footer Placeholder 4">
            <a:extLst>
              <a:ext uri="{FF2B5EF4-FFF2-40B4-BE49-F238E27FC236}">
                <a16:creationId xmlns:a16="http://schemas.microsoft.com/office/drawing/2014/main" id="{7E7F0CF7-B0E2-CA77-DC39-EB905ACED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0661B-BCF7-7403-3289-03DDC2776F4C}"/>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372253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114A-574C-02FC-0112-86F219F1AF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57E04A-4C73-8B70-E1A4-3C0FA65E0E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1E95D-5F55-0558-D7CF-9F55FA01B3EF}"/>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5" name="Footer Placeholder 4">
            <a:extLst>
              <a:ext uri="{FF2B5EF4-FFF2-40B4-BE49-F238E27FC236}">
                <a16:creationId xmlns:a16="http://schemas.microsoft.com/office/drawing/2014/main" id="{A76CB3AB-4220-C768-2C7A-C265C90DF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D312DE-A470-BB1C-A035-B42DEE3A4466}"/>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2271944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E20E-9ECE-B5CF-19AB-A0A10C145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553DC-6C37-E5D3-9D69-2926C1FDE1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6FDCE-022D-BE86-551D-CD0860AFE9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0433DD-B07C-808C-D9DC-E32107F137B5}"/>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6" name="Footer Placeholder 5">
            <a:extLst>
              <a:ext uri="{FF2B5EF4-FFF2-40B4-BE49-F238E27FC236}">
                <a16:creationId xmlns:a16="http://schemas.microsoft.com/office/drawing/2014/main" id="{AFF0DF8E-0CCA-2EB1-23F4-0F351F65A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3F73A-B516-E2B9-B445-C1E572B77BB2}"/>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212709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AB94-5482-FA96-BB88-D75722FCBF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B1A384-88A4-60F0-B48B-4AA07BADE5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F6A179-E4E2-1672-841B-B2E1F5B997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99ED5-C23F-B22C-A7EF-A33B8C9B38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39C29B-F7C9-59A4-6640-A9EE7B3227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C488B7-0AEB-C0D5-4158-84681340D0A3}"/>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8" name="Footer Placeholder 7">
            <a:extLst>
              <a:ext uri="{FF2B5EF4-FFF2-40B4-BE49-F238E27FC236}">
                <a16:creationId xmlns:a16="http://schemas.microsoft.com/office/drawing/2014/main" id="{F52F40A3-01A4-D052-EABC-4CCE5ACDA7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B7D9D1-2AED-D980-BD9D-A961B44220C8}"/>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3182521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9E30-4A5B-59F9-49A6-7FFCD81EA3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85EDA9-781D-69D6-7D12-87347BB8D2CF}"/>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4" name="Footer Placeholder 3">
            <a:extLst>
              <a:ext uri="{FF2B5EF4-FFF2-40B4-BE49-F238E27FC236}">
                <a16:creationId xmlns:a16="http://schemas.microsoft.com/office/drawing/2014/main" id="{747A68DB-A8F2-06E1-29FB-76C6AFC03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9CA858-BF59-D83E-8192-EB5B48E30CC4}"/>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2555739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B3CFE-EB5A-BB53-1632-3B51947F898B}"/>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3" name="Footer Placeholder 2">
            <a:extLst>
              <a:ext uri="{FF2B5EF4-FFF2-40B4-BE49-F238E27FC236}">
                <a16:creationId xmlns:a16="http://schemas.microsoft.com/office/drawing/2014/main" id="{845A1A17-7C1A-AB1A-67EF-2CB9E531F3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A7312D-6F7A-34A8-CAA9-572FD0EA96C2}"/>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394912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38E4-6AB5-ABCC-E116-02FF2536A7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44C41A4-0B7E-A9C7-14F3-86CA63233F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BE45B-22B6-D4EB-D7AF-E276F651D6F9}"/>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5" name="Footer Placeholder 4">
            <a:extLst>
              <a:ext uri="{FF2B5EF4-FFF2-40B4-BE49-F238E27FC236}">
                <a16:creationId xmlns:a16="http://schemas.microsoft.com/office/drawing/2014/main" id="{666C38A1-064D-3FC3-0EA8-6CE858250F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C345C8-2494-CE43-DB8C-A9A03965832B}"/>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4176533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078B-6494-FA3B-A7D0-C7B223FCC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0F3148-721A-FB01-20E4-1788ACD6F4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F1F1E-7CF5-EC19-DF8A-AAD1A0512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961C9-2E23-1C8D-8ED5-7265BB304005}"/>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6" name="Footer Placeholder 5">
            <a:extLst>
              <a:ext uri="{FF2B5EF4-FFF2-40B4-BE49-F238E27FC236}">
                <a16:creationId xmlns:a16="http://schemas.microsoft.com/office/drawing/2014/main" id="{5C4EF1AD-3B75-3D2D-FB45-2D628F087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7070D1-4516-B5ED-642A-AD2B378EB267}"/>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2104822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BF77-D7CF-C11A-30AF-8398127C0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3F5A41-D626-F5F2-2023-16C856BE3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CA90B4-461B-AFB2-35C8-68F75FC1E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9C67E-29ED-28C2-1A58-57605C81E88D}"/>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6" name="Footer Placeholder 5">
            <a:extLst>
              <a:ext uri="{FF2B5EF4-FFF2-40B4-BE49-F238E27FC236}">
                <a16:creationId xmlns:a16="http://schemas.microsoft.com/office/drawing/2014/main" id="{79376FF0-2FAE-5C2F-0768-918CB55F1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14E89-922A-507F-41FC-A1FBA1D37E11}"/>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694053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9784-2D5C-16B1-CD3E-6D864ADC7F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A2C2AC-CBA1-F4C0-039E-10AB93423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20779-9527-BB9D-8BBA-E86D63BB0717}"/>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5" name="Footer Placeholder 4">
            <a:extLst>
              <a:ext uri="{FF2B5EF4-FFF2-40B4-BE49-F238E27FC236}">
                <a16:creationId xmlns:a16="http://schemas.microsoft.com/office/drawing/2014/main" id="{E72AE312-B2B1-76DF-C2C6-F973AD49F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68AD5-6964-8A02-D555-B3A481E34E6E}"/>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3955094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73392B-2DA2-68AA-20E7-678D15E5F5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64E760-EC28-BEC8-B893-294A6E66DA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6DB4D-395F-DDFA-AE90-184503A8EEC7}"/>
              </a:ext>
            </a:extLst>
          </p:cNvPr>
          <p:cNvSpPr>
            <a:spLocks noGrp="1"/>
          </p:cNvSpPr>
          <p:nvPr>
            <p:ph type="dt" sz="half" idx="10"/>
          </p:nvPr>
        </p:nvSpPr>
        <p:spPr/>
        <p:txBody>
          <a:bodyPr/>
          <a:lstStyle/>
          <a:p>
            <a:fld id="{54B5879E-6A44-431F-907F-A86E75F424DE}" type="datetimeFigureOut">
              <a:rPr lang="en-US" smtClean="0"/>
              <a:t>4/4/2023</a:t>
            </a:fld>
            <a:endParaRPr lang="en-US"/>
          </a:p>
        </p:txBody>
      </p:sp>
      <p:sp>
        <p:nvSpPr>
          <p:cNvPr id="5" name="Footer Placeholder 4">
            <a:extLst>
              <a:ext uri="{FF2B5EF4-FFF2-40B4-BE49-F238E27FC236}">
                <a16:creationId xmlns:a16="http://schemas.microsoft.com/office/drawing/2014/main" id="{3FB88BB5-E67B-D521-803A-ED3C13DFD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855ED-0C68-B2B7-05FA-A689DBF4036E}"/>
              </a:ext>
            </a:extLst>
          </p:cNvPr>
          <p:cNvSpPr>
            <a:spLocks noGrp="1"/>
          </p:cNvSpPr>
          <p:nvPr>
            <p:ph type="sldNum" sz="quarter" idx="12"/>
          </p:nvPr>
        </p:nvSpPr>
        <p:spPr/>
        <p:txBody>
          <a:bodyPr/>
          <a:lstStyle/>
          <a:p>
            <a:fld id="{82AA44BC-B2C1-4DF4-BCDA-8F24CA6DA69C}" type="slidenum">
              <a:rPr lang="en-US" smtClean="0"/>
              <a:t>‹#›</a:t>
            </a:fld>
            <a:endParaRPr lang="en-US"/>
          </a:p>
        </p:txBody>
      </p:sp>
    </p:spTree>
    <p:extLst>
      <p:ext uri="{BB962C8B-B14F-4D97-AF65-F5344CB8AC3E}">
        <p14:creationId xmlns:p14="http://schemas.microsoft.com/office/powerpoint/2010/main" val="125449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5D2-ACD8-AF0A-130C-50B86310AE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A0123B-AF93-7954-9FA5-2C6276775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960C55-C3BC-5206-AEF8-F7CC3C551411}"/>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5" name="Footer Placeholder 4">
            <a:extLst>
              <a:ext uri="{FF2B5EF4-FFF2-40B4-BE49-F238E27FC236}">
                <a16:creationId xmlns:a16="http://schemas.microsoft.com/office/drawing/2014/main" id="{0DCAD080-BC17-D017-FC6E-079AF3B249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BF4363-C7BE-F1EB-D38B-3FE383733D99}"/>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256558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BE01-6C7D-6A29-879B-FAA53AE495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DBAEF5-D444-3B03-C903-488D67F0D59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54A3F-4471-606C-660E-A04BB450C4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B872F6-4E91-EE3E-FF84-50A4246BC81D}"/>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6" name="Footer Placeholder 5">
            <a:extLst>
              <a:ext uri="{FF2B5EF4-FFF2-40B4-BE49-F238E27FC236}">
                <a16:creationId xmlns:a16="http://schemas.microsoft.com/office/drawing/2014/main" id="{65BC0D3F-751B-C976-6EFD-118ED7499C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839E94-FADA-F964-80D5-7EB5A17713AE}"/>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87968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CEEE7-7FCA-9DF0-7EF8-FF245D6F11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3C06415-D470-8610-6130-ECE47690A1D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E90D4D-5018-61C3-436A-A5B692855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B5A62-98B0-98F4-B37F-F37BFB89D4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C62984-7CF6-2B4E-31A2-2DFFC24CF54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172D22-ABAA-7DCD-93A5-308F0E3CC204}"/>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8" name="Footer Placeholder 7">
            <a:extLst>
              <a:ext uri="{FF2B5EF4-FFF2-40B4-BE49-F238E27FC236}">
                <a16:creationId xmlns:a16="http://schemas.microsoft.com/office/drawing/2014/main" id="{6059A368-901A-EE9E-0CDA-4DD962C8B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F326F9-C014-AA3D-E872-EC3ECCF20694}"/>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1895666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F54AB-AF99-5E82-23E8-37A4F0C8B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006C793-ABD3-383D-44B3-FDBE78AFE08C}"/>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4" name="Footer Placeholder 3">
            <a:extLst>
              <a:ext uri="{FF2B5EF4-FFF2-40B4-BE49-F238E27FC236}">
                <a16:creationId xmlns:a16="http://schemas.microsoft.com/office/drawing/2014/main" id="{D426523B-E6F5-FEEA-DF9E-1EC554BDCB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B0DFBB-F8F3-4776-3195-88AE4CEC6292}"/>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288901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1CF63C-A5FC-4296-8EA9-A740AF8C5912}"/>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3" name="Footer Placeholder 2">
            <a:extLst>
              <a:ext uri="{FF2B5EF4-FFF2-40B4-BE49-F238E27FC236}">
                <a16:creationId xmlns:a16="http://schemas.microsoft.com/office/drawing/2014/main" id="{FB01AA35-ADE1-E04B-DEBC-557E585185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8636CE-40F3-40F2-D739-CC6594BBED23}"/>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110458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096B-C2D7-FF8B-337F-DE12AE824F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9881C8-C332-4C09-383A-31098A8A9B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8D0276-B12C-D7CB-B304-845AC13D1E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F46723-5CD7-E98B-1A2C-62B389B38C26}"/>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6" name="Footer Placeholder 5">
            <a:extLst>
              <a:ext uri="{FF2B5EF4-FFF2-40B4-BE49-F238E27FC236}">
                <a16:creationId xmlns:a16="http://schemas.microsoft.com/office/drawing/2014/main" id="{000A15C7-BAE8-6D94-CAD2-DE0D7BAEB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2E5673-70F1-2799-D8A2-1A0E2CC30A1E}"/>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2710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06AC-A8A7-BE6D-BAEF-E92ED42A88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39D204-160E-A135-A0BE-E02126AB4A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E28BC9-0516-BC31-8121-4F54BB1DC1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D9CDEB-4FB9-A0DD-FA13-ECAA034C943F}"/>
              </a:ext>
            </a:extLst>
          </p:cNvPr>
          <p:cNvSpPr>
            <a:spLocks noGrp="1"/>
          </p:cNvSpPr>
          <p:nvPr>
            <p:ph type="dt" sz="half" idx="10"/>
          </p:nvPr>
        </p:nvSpPr>
        <p:spPr>
          <a:xfrm>
            <a:off x="838200" y="6356350"/>
            <a:ext cx="2743200" cy="365125"/>
          </a:xfrm>
          <a:prstGeom prst="rect">
            <a:avLst/>
          </a:prstGeom>
        </p:spPr>
        <p:txBody>
          <a:bodyPr/>
          <a:lstStyle/>
          <a:p>
            <a:fld id="{86BBFCFF-70A3-4D36-BA75-CE76D9A4A2D6}" type="datetimeFigureOut">
              <a:rPr lang="en-US" smtClean="0"/>
              <a:t>4/3/2023</a:t>
            </a:fld>
            <a:endParaRPr lang="en-US"/>
          </a:p>
        </p:txBody>
      </p:sp>
      <p:sp>
        <p:nvSpPr>
          <p:cNvPr id="6" name="Footer Placeholder 5">
            <a:extLst>
              <a:ext uri="{FF2B5EF4-FFF2-40B4-BE49-F238E27FC236}">
                <a16:creationId xmlns:a16="http://schemas.microsoft.com/office/drawing/2014/main" id="{92E0DE9D-4203-E64B-567D-643C456E28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02E622-6B87-5B88-5855-FAFD0DD4BCF1}"/>
              </a:ext>
            </a:extLst>
          </p:cNvPr>
          <p:cNvSpPr>
            <a:spLocks noGrp="1"/>
          </p:cNvSpPr>
          <p:nvPr>
            <p:ph type="sldNum" sz="quarter" idx="12"/>
          </p:nvPr>
        </p:nvSpPr>
        <p:spPr>
          <a:xfrm>
            <a:off x="8610600" y="6356350"/>
            <a:ext cx="2743200" cy="365125"/>
          </a:xfrm>
          <a:prstGeom prst="rect">
            <a:avLst/>
          </a:prstGeom>
        </p:spPr>
        <p:txBody>
          <a:bodyPr/>
          <a:lstStyle/>
          <a:p>
            <a:fld id="{5DC9BF48-D9F3-4CC9-B209-5A8D3D6810CF}" type="slidenum">
              <a:rPr lang="en-US" smtClean="0"/>
              <a:t>‹#›</a:t>
            </a:fld>
            <a:endParaRPr lang="en-US"/>
          </a:p>
        </p:txBody>
      </p:sp>
    </p:spTree>
    <p:extLst>
      <p:ext uri="{BB962C8B-B14F-4D97-AF65-F5344CB8AC3E}">
        <p14:creationId xmlns:p14="http://schemas.microsoft.com/office/powerpoint/2010/main" val="171005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ext">
            <a:extLst>
              <a:ext uri="{FF2B5EF4-FFF2-40B4-BE49-F238E27FC236}">
                <a16:creationId xmlns:a16="http://schemas.microsoft.com/office/drawing/2014/main" id="{FD19B27F-E077-39F7-D725-DC89248751B2}"/>
              </a:ext>
            </a:extLst>
          </p:cNvPr>
          <p:cNvPicPr>
            <a:picLocks noChangeAspect="1"/>
          </p:cNvPicPr>
          <p:nvPr userDrawn="1"/>
        </p:nvPicPr>
        <p:blipFill>
          <a:blip r:embed="rId14">
            <a:alphaModFix amt="14000"/>
            <a:extLst>
              <a:ext uri="{28A0092B-C50C-407E-A947-70E740481C1C}">
                <a14:useLocalDpi xmlns:a14="http://schemas.microsoft.com/office/drawing/2010/main" val="0"/>
              </a:ext>
            </a:extLst>
          </a:blip>
          <a:stretch>
            <a:fillRect/>
          </a:stretch>
        </p:blipFill>
        <p:spPr>
          <a:xfrm>
            <a:off x="38211" y="0"/>
            <a:ext cx="12153789" cy="7010400"/>
          </a:xfrm>
          <a:prstGeom prst="rect">
            <a:avLst/>
          </a:prstGeom>
        </p:spPr>
      </p:pic>
      <p:pic>
        <p:nvPicPr>
          <p:cNvPr id="11" name="Picture 10" descr="A screenshot of a video game&#10;&#10;Description automatically generated with medium confidence">
            <a:extLst>
              <a:ext uri="{FF2B5EF4-FFF2-40B4-BE49-F238E27FC236}">
                <a16:creationId xmlns:a16="http://schemas.microsoft.com/office/drawing/2014/main" id="{AFC99A2C-0114-3F18-31BC-81A0CA84D9A6}"/>
              </a:ext>
            </a:extLst>
          </p:cNvPr>
          <p:cNvPicPr>
            <a:picLocks noChangeAspect="1"/>
          </p:cNvPicPr>
          <p:nvPr userDrawn="1"/>
        </p:nvPicPr>
        <p:blipFill>
          <a:blip r:embed="rId15">
            <a:alphaModFix amt="50000"/>
            <a:extLst>
              <a:ext uri="{28A0092B-C50C-407E-A947-70E740481C1C}">
                <a14:useLocalDpi xmlns:a14="http://schemas.microsoft.com/office/drawing/2010/main" val="0"/>
              </a:ext>
            </a:extLst>
          </a:blip>
          <a:stretch>
            <a:fillRect/>
          </a:stretch>
        </p:blipFill>
        <p:spPr>
          <a:xfrm>
            <a:off x="130275" y="140648"/>
            <a:ext cx="1644963" cy="813081"/>
          </a:xfrm>
          <a:prstGeom prst="rect">
            <a:avLst/>
          </a:prstGeom>
        </p:spPr>
      </p:pic>
    </p:spTree>
    <p:extLst>
      <p:ext uri="{BB962C8B-B14F-4D97-AF65-F5344CB8AC3E}">
        <p14:creationId xmlns:p14="http://schemas.microsoft.com/office/powerpoint/2010/main" val="114092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1A613D-7D3D-A1F3-174D-5D7E80B27B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00CD2E-A94F-0C84-F42E-AA261EB30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FA7A9-B826-B297-4CD2-576C9A6B9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5879E-6A44-431F-907F-A86E75F424DE}" type="datetimeFigureOut">
              <a:rPr lang="en-US" smtClean="0"/>
              <a:t>4/4/2023</a:t>
            </a:fld>
            <a:endParaRPr lang="en-US"/>
          </a:p>
        </p:txBody>
      </p:sp>
      <p:sp>
        <p:nvSpPr>
          <p:cNvPr id="5" name="Footer Placeholder 4">
            <a:extLst>
              <a:ext uri="{FF2B5EF4-FFF2-40B4-BE49-F238E27FC236}">
                <a16:creationId xmlns:a16="http://schemas.microsoft.com/office/drawing/2014/main" id="{00552256-4A43-29D5-9D25-A7CE8D321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AE6220-DCDD-FFCA-76FF-59838826A1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A44BC-B2C1-4DF4-BCDA-8F24CA6DA69C}" type="slidenum">
              <a:rPr lang="en-US" smtClean="0"/>
              <a:t>‹#›</a:t>
            </a:fld>
            <a:endParaRPr lang="en-US"/>
          </a:p>
        </p:txBody>
      </p:sp>
    </p:spTree>
    <p:extLst>
      <p:ext uri="{BB962C8B-B14F-4D97-AF65-F5344CB8AC3E}">
        <p14:creationId xmlns:p14="http://schemas.microsoft.com/office/powerpoint/2010/main" val="2134597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5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C254F6-F3BA-E066-964F-158552367781}"/>
              </a:ext>
            </a:extLst>
          </p:cNvPr>
          <p:cNvSpPr txBox="1"/>
          <p:nvPr/>
        </p:nvSpPr>
        <p:spPr>
          <a:xfrm>
            <a:off x="3048000" y="1520041"/>
            <a:ext cx="6096000" cy="369332"/>
          </a:xfrm>
          <a:prstGeom prst="rect">
            <a:avLst/>
          </a:prstGeom>
          <a:noFill/>
        </p:spPr>
        <p:txBody>
          <a:bodyPr wrap="square">
            <a:spAutoFit/>
          </a:bodyPr>
          <a:lstStyle/>
          <a:p>
            <a:r>
              <a:rPr lang="en-US" b="1" i="0" dirty="0">
                <a:effectLst/>
                <a:latin typeface="Arial" panose="020B0604020202020204" pitchFamily="34" charset="0"/>
              </a:rPr>
              <a:t>Integrity</a:t>
            </a:r>
            <a:r>
              <a:rPr lang="en-US" b="0" i="0" dirty="0">
                <a:effectLst/>
                <a:latin typeface="Arial" panose="020B0604020202020204" pitchFamily="34" charset="0"/>
              </a:rPr>
              <a:t> </a:t>
            </a:r>
            <a:endParaRPr lang="en-US" dirty="0"/>
          </a:p>
        </p:txBody>
      </p:sp>
    </p:spTree>
    <p:extLst>
      <p:ext uri="{BB962C8B-B14F-4D97-AF65-F5344CB8AC3E}">
        <p14:creationId xmlns:p14="http://schemas.microsoft.com/office/powerpoint/2010/main" val="153923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D45B02-60F1-3A8B-EA1D-36831C428A91}"/>
              </a:ext>
            </a:extLst>
          </p:cNvPr>
          <p:cNvSpPr txBox="1"/>
          <p:nvPr/>
        </p:nvSpPr>
        <p:spPr>
          <a:xfrm>
            <a:off x="2579649" y="977195"/>
            <a:ext cx="6096000" cy="1477328"/>
          </a:xfrm>
          <a:prstGeom prst="rect">
            <a:avLst/>
          </a:prstGeom>
          <a:noFill/>
        </p:spPr>
        <p:txBody>
          <a:bodyPr wrap="square">
            <a:spAutoFit/>
          </a:bodyPr>
          <a:lstStyle/>
          <a:p>
            <a:pPr algn="l"/>
            <a:r>
              <a:rPr lang="en-US" b="1" i="0" dirty="0">
                <a:solidFill>
                  <a:srgbClr val="2D2D2D"/>
                </a:solidFill>
                <a:effectLst/>
                <a:latin typeface="Noto Sans" panose="020B0502040504020204" pitchFamily="34" charset="0"/>
              </a:rPr>
              <a:t>What are the 5 attributes of integrity?</a:t>
            </a:r>
          </a:p>
          <a:p>
            <a:pPr algn="l"/>
            <a:r>
              <a:rPr lang="en-US" b="0" i="0" dirty="0">
                <a:solidFill>
                  <a:srgbClr val="2D2D2D"/>
                </a:solidFill>
                <a:effectLst/>
                <a:latin typeface="Noto Sans" panose="020B0502040504020204" pitchFamily="34" charset="0"/>
              </a:rPr>
              <a:t>Integrity is both a personality trait and a skill, meaning you can develop this over time. Here are attributes that contribute to being a person with integrity and how you can display these traits:</a:t>
            </a:r>
          </a:p>
        </p:txBody>
      </p:sp>
    </p:spTree>
    <p:extLst>
      <p:ext uri="{BB962C8B-B14F-4D97-AF65-F5344CB8AC3E}">
        <p14:creationId xmlns:p14="http://schemas.microsoft.com/office/powerpoint/2010/main" val="648134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D45B02-60F1-3A8B-EA1D-36831C428A91}"/>
              </a:ext>
            </a:extLst>
          </p:cNvPr>
          <p:cNvSpPr txBox="1"/>
          <p:nvPr/>
        </p:nvSpPr>
        <p:spPr>
          <a:xfrm>
            <a:off x="2579649" y="977195"/>
            <a:ext cx="6096000" cy="1754326"/>
          </a:xfrm>
          <a:prstGeom prst="rect">
            <a:avLst/>
          </a:prstGeom>
          <a:noFill/>
        </p:spPr>
        <p:txBody>
          <a:bodyPr wrap="square">
            <a:spAutoFit/>
          </a:bodyPr>
          <a:lstStyle/>
          <a:p>
            <a:pPr algn="l"/>
            <a:r>
              <a:rPr lang="en-US" b="1" i="0" dirty="0">
                <a:solidFill>
                  <a:srgbClr val="2D2D2D"/>
                </a:solidFill>
                <a:effectLst/>
                <a:latin typeface="Noto Sans" panose="020B0502040504020204" pitchFamily="34" charset="0"/>
              </a:rPr>
              <a:t>What are the 5 attributes of integrity?</a:t>
            </a:r>
          </a:p>
          <a:p>
            <a:pPr algn="l"/>
            <a:r>
              <a:rPr lang="en-US" b="0" i="0" dirty="0">
                <a:solidFill>
                  <a:srgbClr val="2D2D2D"/>
                </a:solidFill>
                <a:effectLst/>
                <a:latin typeface="Noto Sans" panose="020B0502040504020204" pitchFamily="34" charset="0"/>
              </a:rPr>
              <a:t>Integrity is both a personality trait and a skill, meaning you can develop this over time. Here are attributes that contribute to being a person with integrity and how you can display these traits:</a:t>
            </a:r>
          </a:p>
          <a:p>
            <a:pPr algn="l"/>
            <a:r>
              <a:rPr lang="en-US" b="1" i="0" dirty="0">
                <a:solidFill>
                  <a:srgbClr val="2D2D2D"/>
                </a:solidFill>
                <a:effectLst/>
                <a:latin typeface="Noto Sans" panose="020B0502040504020204" pitchFamily="34" charset="0"/>
              </a:rPr>
              <a:t>Dependability</a:t>
            </a:r>
          </a:p>
        </p:txBody>
      </p:sp>
    </p:spTree>
    <p:extLst>
      <p:ext uri="{BB962C8B-B14F-4D97-AF65-F5344CB8AC3E}">
        <p14:creationId xmlns:p14="http://schemas.microsoft.com/office/powerpoint/2010/main" val="1454282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07CC8-16DB-394D-E98B-993A27AC2411}"/>
              </a:ext>
            </a:extLst>
          </p:cNvPr>
          <p:cNvSpPr txBox="1"/>
          <p:nvPr/>
        </p:nvSpPr>
        <p:spPr>
          <a:xfrm>
            <a:off x="3048000" y="1935540"/>
            <a:ext cx="6096000" cy="369332"/>
          </a:xfrm>
          <a:prstGeom prst="rect">
            <a:avLst/>
          </a:prstGeom>
          <a:noFill/>
        </p:spPr>
        <p:txBody>
          <a:bodyPr wrap="square">
            <a:spAutoFit/>
          </a:bodyPr>
          <a:lstStyle/>
          <a:p>
            <a:pPr algn="l"/>
            <a:r>
              <a:rPr lang="en-US" b="1" i="0" dirty="0">
                <a:solidFill>
                  <a:srgbClr val="2D2D2D"/>
                </a:solidFill>
                <a:effectLst/>
                <a:latin typeface="Noto Sans" panose="020B0502040504020204" pitchFamily="34" charset="0"/>
              </a:rPr>
              <a:t>Loyalty</a:t>
            </a:r>
          </a:p>
        </p:txBody>
      </p:sp>
    </p:spTree>
    <p:extLst>
      <p:ext uri="{BB962C8B-B14F-4D97-AF65-F5344CB8AC3E}">
        <p14:creationId xmlns:p14="http://schemas.microsoft.com/office/powerpoint/2010/main" val="2149112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4B7B2B-0D06-C597-BF9F-4D88093F7D9B}"/>
              </a:ext>
            </a:extLst>
          </p:cNvPr>
          <p:cNvSpPr txBox="1"/>
          <p:nvPr/>
        </p:nvSpPr>
        <p:spPr>
          <a:xfrm>
            <a:off x="3048000" y="1935540"/>
            <a:ext cx="6096000" cy="584775"/>
          </a:xfrm>
          <a:prstGeom prst="rect">
            <a:avLst/>
          </a:prstGeom>
          <a:noFill/>
        </p:spPr>
        <p:txBody>
          <a:bodyPr wrap="square">
            <a:spAutoFit/>
          </a:bodyPr>
          <a:lstStyle/>
          <a:p>
            <a:pPr algn="l"/>
            <a:r>
              <a:rPr lang="en-US" sz="3200" i="0" dirty="0">
                <a:solidFill>
                  <a:srgbClr val="2D2D2D"/>
                </a:solidFill>
                <a:effectLst/>
                <a:latin typeface="Noto Sans" panose="020B0502040504020204" pitchFamily="34" charset="0"/>
              </a:rPr>
              <a:t>Honesty</a:t>
            </a:r>
          </a:p>
        </p:txBody>
      </p:sp>
    </p:spTree>
    <p:extLst>
      <p:ext uri="{BB962C8B-B14F-4D97-AF65-F5344CB8AC3E}">
        <p14:creationId xmlns:p14="http://schemas.microsoft.com/office/powerpoint/2010/main" val="3003767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360285-4A31-436B-1B18-2DDF70F40A5D}"/>
              </a:ext>
            </a:extLst>
          </p:cNvPr>
          <p:cNvSpPr txBox="1"/>
          <p:nvPr/>
        </p:nvSpPr>
        <p:spPr>
          <a:xfrm>
            <a:off x="3048000" y="1243043"/>
            <a:ext cx="6096000" cy="923330"/>
          </a:xfrm>
          <a:prstGeom prst="rect">
            <a:avLst/>
          </a:prstGeom>
          <a:noFill/>
        </p:spPr>
        <p:txBody>
          <a:bodyPr wrap="square">
            <a:spAutoFit/>
          </a:bodyPr>
          <a:lstStyle/>
          <a:p>
            <a:pPr algn="l"/>
            <a:r>
              <a:rPr lang="en-US" b="1" i="0" dirty="0">
                <a:solidFill>
                  <a:srgbClr val="2D2D2D"/>
                </a:solidFill>
                <a:effectLst/>
                <a:latin typeface="Noto Sans" panose="020B0502040504020204" pitchFamily="34" charset="0"/>
              </a:rPr>
              <a:t>Good judgement</a:t>
            </a:r>
          </a:p>
          <a:p>
            <a:br>
              <a:rPr lang="en-US" dirty="0"/>
            </a:br>
            <a:endParaRPr lang="en-US" dirty="0"/>
          </a:p>
        </p:txBody>
      </p:sp>
    </p:spTree>
    <p:extLst>
      <p:ext uri="{BB962C8B-B14F-4D97-AF65-F5344CB8AC3E}">
        <p14:creationId xmlns:p14="http://schemas.microsoft.com/office/powerpoint/2010/main" val="3998117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277656-23F5-CEF5-FDFA-81B996B43F85}"/>
              </a:ext>
            </a:extLst>
          </p:cNvPr>
          <p:cNvSpPr txBox="1"/>
          <p:nvPr/>
        </p:nvSpPr>
        <p:spPr>
          <a:xfrm>
            <a:off x="3048000" y="2212539"/>
            <a:ext cx="6096000" cy="369332"/>
          </a:xfrm>
          <a:prstGeom prst="rect">
            <a:avLst/>
          </a:prstGeom>
          <a:noFill/>
        </p:spPr>
        <p:txBody>
          <a:bodyPr wrap="square">
            <a:spAutoFit/>
          </a:bodyPr>
          <a:lstStyle/>
          <a:p>
            <a:pPr algn="l"/>
            <a:r>
              <a:rPr lang="en-US" b="1" i="0" dirty="0">
                <a:solidFill>
                  <a:srgbClr val="2D2D2D"/>
                </a:solidFill>
                <a:effectLst/>
                <a:latin typeface="Noto Sans" panose="020B0502040504020204" pitchFamily="34" charset="0"/>
              </a:rPr>
              <a:t>Respect</a:t>
            </a:r>
          </a:p>
        </p:txBody>
      </p:sp>
    </p:spTree>
    <p:extLst>
      <p:ext uri="{BB962C8B-B14F-4D97-AF65-F5344CB8AC3E}">
        <p14:creationId xmlns:p14="http://schemas.microsoft.com/office/powerpoint/2010/main" val="105756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medium confidence">
            <a:extLst>
              <a:ext uri="{FF2B5EF4-FFF2-40B4-BE49-F238E27FC236}">
                <a16:creationId xmlns:a16="http://schemas.microsoft.com/office/drawing/2014/main" id="{3C508D03-E0E4-C41B-F6C2-31E127C43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737" y="493545"/>
            <a:ext cx="3142278" cy="5027644"/>
          </a:xfrm>
          <a:prstGeom prst="rect">
            <a:avLst/>
          </a:prstGeom>
        </p:spPr>
      </p:pic>
      <p:sp>
        <p:nvSpPr>
          <p:cNvPr id="5" name="TextBox 4">
            <a:extLst>
              <a:ext uri="{FF2B5EF4-FFF2-40B4-BE49-F238E27FC236}">
                <a16:creationId xmlns:a16="http://schemas.microsoft.com/office/drawing/2014/main" id="{3686129E-4E83-0B39-30C2-A82A1E8780EB}"/>
              </a:ext>
            </a:extLst>
          </p:cNvPr>
          <p:cNvSpPr txBox="1"/>
          <p:nvPr/>
        </p:nvSpPr>
        <p:spPr>
          <a:xfrm>
            <a:off x="834115" y="5521189"/>
            <a:ext cx="6094140" cy="1015663"/>
          </a:xfrm>
          <a:prstGeom prst="rect">
            <a:avLst/>
          </a:prstGeom>
          <a:noFill/>
        </p:spPr>
        <p:txBody>
          <a:bodyPr wrap="square">
            <a:spAutoFit/>
          </a:bodyPr>
          <a:lstStyle/>
          <a:p>
            <a:pPr algn="ctr"/>
            <a:r>
              <a:rPr lang="en-US" sz="2000" b="0" i="0" dirty="0">
                <a:solidFill>
                  <a:srgbClr val="2A2A2A"/>
                </a:solidFill>
                <a:effectLst/>
                <a:latin typeface="Times New Roman" panose="02020603050405020304" pitchFamily="18" charset="0"/>
                <a:cs typeface="Times New Roman" panose="02020603050405020304" pitchFamily="18" charset="0"/>
              </a:rPr>
              <a:t>Herbert J. Taylor</a:t>
            </a:r>
            <a:r>
              <a:rPr lang="en-US" sz="2000" dirty="0">
                <a:solidFill>
                  <a:srgbClr val="2A2A2A"/>
                </a:solidFill>
                <a:latin typeface="Times New Roman" panose="02020603050405020304" pitchFamily="18" charset="0"/>
                <a:cs typeface="Times New Roman" panose="02020603050405020304" pitchFamily="18" charset="0"/>
              </a:rPr>
              <a:t> </a:t>
            </a:r>
          </a:p>
          <a:p>
            <a:pPr algn="ctr"/>
            <a:r>
              <a:rPr lang="en-US" sz="2000" dirty="0">
                <a:solidFill>
                  <a:srgbClr val="2A2A2A"/>
                </a:solidFill>
                <a:latin typeface="Times New Roman" panose="02020603050405020304" pitchFamily="18" charset="0"/>
                <a:cs typeface="Times New Roman" panose="02020603050405020304" pitchFamily="18" charset="0"/>
              </a:rPr>
              <a:t>P</a:t>
            </a:r>
            <a:r>
              <a:rPr lang="en-US" sz="2000" b="0" i="0" dirty="0">
                <a:solidFill>
                  <a:srgbClr val="2A2A2A"/>
                </a:solidFill>
                <a:effectLst/>
                <a:latin typeface="Times New Roman" panose="02020603050405020304" pitchFamily="18" charset="0"/>
                <a:cs typeface="Times New Roman" panose="02020603050405020304" pitchFamily="18" charset="0"/>
              </a:rPr>
              <a:t>resident </a:t>
            </a:r>
          </a:p>
          <a:p>
            <a:pPr algn="ctr"/>
            <a:r>
              <a:rPr lang="en-US" sz="2000" b="0" i="0" dirty="0">
                <a:solidFill>
                  <a:srgbClr val="2A2A2A"/>
                </a:solidFill>
                <a:effectLst/>
                <a:latin typeface="Times New Roman" panose="02020603050405020304" pitchFamily="18" charset="0"/>
                <a:cs typeface="Times New Roman" panose="02020603050405020304" pitchFamily="18" charset="0"/>
              </a:rPr>
              <a:t>Club Aluminum Company</a:t>
            </a:r>
            <a:endParaRPr lang="en-US" sz="2000" dirty="0">
              <a:latin typeface="Times New Roman" panose="02020603050405020304" pitchFamily="18" charset="0"/>
              <a:cs typeface="Times New Roman" panose="02020603050405020304" pitchFamily="18" charset="0"/>
            </a:endParaRPr>
          </a:p>
        </p:txBody>
      </p:sp>
      <p:pic>
        <p:nvPicPr>
          <p:cNvPr id="13314" name="Picture 2" descr="CLUB ALUMINUM Trademark of Source Direct International Inc.. Serial Number: 78866713 ...">
            <a:extLst>
              <a:ext uri="{FF2B5EF4-FFF2-40B4-BE49-F238E27FC236}">
                <a16:creationId xmlns:a16="http://schemas.microsoft.com/office/drawing/2014/main" id="{E51FF1FE-555B-12FC-383E-1CE91F0F4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6800" y="2299126"/>
            <a:ext cx="3282581" cy="225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343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534F8D-7CF4-E015-34ED-1FD480B3CD66}"/>
              </a:ext>
            </a:extLst>
          </p:cNvPr>
          <p:cNvSpPr txBox="1"/>
          <p:nvPr/>
        </p:nvSpPr>
        <p:spPr>
          <a:xfrm>
            <a:off x="4312355" y="5586568"/>
            <a:ext cx="6096000" cy="646331"/>
          </a:xfrm>
          <a:prstGeom prst="rect">
            <a:avLst/>
          </a:prstGeom>
          <a:noFill/>
        </p:spPr>
        <p:txBody>
          <a:bodyPr wrap="square">
            <a:spAutoFit/>
          </a:bodyPr>
          <a:lstStyle/>
          <a:p>
            <a:r>
              <a:rPr lang="en-US" b="1" i="0" dirty="0">
                <a:solidFill>
                  <a:srgbClr val="2A2A2A"/>
                </a:solidFill>
                <a:effectLst/>
                <a:latin typeface="Source Sans Pro" panose="020B0503030403020204" pitchFamily="34" charset="0"/>
              </a:rPr>
              <a:t>God's Businessmen: Entrepreneurial Evangelicals in Depression and War</a:t>
            </a:r>
            <a:endParaRPr lang="en-US" dirty="0"/>
          </a:p>
        </p:txBody>
      </p:sp>
      <p:pic>
        <p:nvPicPr>
          <p:cNvPr id="7" name="Picture 6">
            <a:extLst>
              <a:ext uri="{FF2B5EF4-FFF2-40B4-BE49-F238E27FC236}">
                <a16:creationId xmlns:a16="http://schemas.microsoft.com/office/drawing/2014/main" id="{FBE59741-BDE7-96AF-9609-F015C2CF59DB}"/>
              </a:ext>
            </a:extLst>
          </p:cNvPr>
          <p:cNvPicPr>
            <a:picLocks noChangeAspect="1"/>
          </p:cNvPicPr>
          <p:nvPr/>
        </p:nvPicPr>
        <p:blipFill>
          <a:blip r:embed="rId3"/>
          <a:stretch>
            <a:fillRect/>
          </a:stretch>
        </p:blipFill>
        <p:spPr>
          <a:xfrm>
            <a:off x="4438506" y="963716"/>
            <a:ext cx="3314987" cy="4930567"/>
          </a:xfrm>
          <a:prstGeom prst="rect">
            <a:avLst/>
          </a:prstGeom>
        </p:spPr>
      </p:pic>
    </p:spTree>
    <p:extLst>
      <p:ext uri="{BB962C8B-B14F-4D97-AF65-F5344CB8AC3E}">
        <p14:creationId xmlns:p14="http://schemas.microsoft.com/office/powerpoint/2010/main" val="254436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90F2E-7BF7-0991-4D98-15B6013D67F0}"/>
              </a:ext>
            </a:extLst>
          </p:cNvPr>
          <p:cNvSpPr txBox="1"/>
          <p:nvPr/>
        </p:nvSpPr>
        <p:spPr>
          <a:xfrm>
            <a:off x="4763911" y="3613666"/>
            <a:ext cx="6096000" cy="1569660"/>
          </a:xfrm>
          <a:prstGeom prst="rect">
            <a:avLst/>
          </a:prstGeom>
          <a:noFill/>
        </p:spPr>
        <p:txBody>
          <a:bodyPr wrap="square">
            <a:spAutoFit/>
          </a:bodyPr>
          <a:lstStyle/>
          <a:p>
            <a:r>
              <a:rPr lang="en-US" sz="3200" i="0" dirty="0">
                <a:solidFill>
                  <a:srgbClr val="111111"/>
                </a:solidFill>
                <a:effectLst/>
              </a:rPr>
              <a:t>“Don’t ever promise more than you can deliver, but always deliver more than you promise.”</a:t>
            </a:r>
            <a:endParaRPr lang="en-US" sz="3200" dirty="0"/>
          </a:p>
        </p:txBody>
      </p:sp>
      <p:sp>
        <p:nvSpPr>
          <p:cNvPr id="5" name="TextBox 4">
            <a:extLst>
              <a:ext uri="{FF2B5EF4-FFF2-40B4-BE49-F238E27FC236}">
                <a16:creationId xmlns:a16="http://schemas.microsoft.com/office/drawing/2014/main" id="{53BB62A3-1F01-1ADC-549A-30A4C8C63930}"/>
              </a:ext>
            </a:extLst>
          </p:cNvPr>
          <p:cNvSpPr txBox="1"/>
          <p:nvPr/>
        </p:nvSpPr>
        <p:spPr>
          <a:xfrm>
            <a:off x="5099756" y="5648325"/>
            <a:ext cx="6096000" cy="369332"/>
          </a:xfrm>
          <a:prstGeom prst="rect">
            <a:avLst/>
          </a:prstGeom>
          <a:noFill/>
        </p:spPr>
        <p:txBody>
          <a:bodyPr wrap="square">
            <a:spAutoFit/>
          </a:bodyPr>
          <a:lstStyle/>
          <a:p>
            <a:r>
              <a:rPr lang="en-US" b="0" i="0" dirty="0">
                <a:solidFill>
                  <a:srgbClr val="111111"/>
                </a:solidFill>
                <a:effectLst/>
                <a:latin typeface="Roboto" panose="02000000000000000000" pitchFamily="2" charset="0"/>
              </a:rPr>
              <a:t>Lou Holtz</a:t>
            </a:r>
            <a:endParaRPr lang="en-US" dirty="0"/>
          </a:p>
        </p:txBody>
      </p:sp>
      <p:sp>
        <p:nvSpPr>
          <p:cNvPr id="7" name="TextBox 6">
            <a:extLst>
              <a:ext uri="{FF2B5EF4-FFF2-40B4-BE49-F238E27FC236}">
                <a16:creationId xmlns:a16="http://schemas.microsoft.com/office/drawing/2014/main" id="{954B4F38-670E-B4BC-7543-86D22852F176}"/>
              </a:ext>
            </a:extLst>
          </p:cNvPr>
          <p:cNvSpPr txBox="1"/>
          <p:nvPr/>
        </p:nvSpPr>
        <p:spPr>
          <a:xfrm>
            <a:off x="4763911" y="840343"/>
            <a:ext cx="6096000" cy="2308324"/>
          </a:xfrm>
          <a:prstGeom prst="rect">
            <a:avLst/>
          </a:prstGeom>
          <a:noFill/>
        </p:spPr>
        <p:txBody>
          <a:bodyPr wrap="square">
            <a:spAutoFit/>
          </a:bodyPr>
          <a:lstStyle/>
          <a:p>
            <a:r>
              <a:rPr lang="en-US" sz="3600" b="0" i="0" dirty="0">
                <a:solidFill>
                  <a:srgbClr val="111111"/>
                </a:solidFill>
                <a:effectLst/>
              </a:rPr>
              <a:t>“It is true that integrity alone won’t make you a leader, but without integrity you will never be one.”</a:t>
            </a:r>
            <a:endParaRPr lang="en-US" sz="3600" dirty="0"/>
          </a:p>
        </p:txBody>
      </p:sp>
      <p:pic>
        <p:nvPicPr>
          <p:cNvPr id="8" name="Picture 5">
            <a:extLst>
              <a:ext uri="{FF2B5EF4-FFF2-40B4-BE49-F238E27FC236}">
                <a16:creationId xmlns:a16="http://schemas.microsoft.com/office/drawing/2014/main" id="{43869947-1F2F-D3A1-336A-422C8E884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44" y="1209675"/>
            <a:ext cx="285750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53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ext Box 6">
            <a:extLst>
              <a:ext uri="{FF2B5EF4-FFF2-40B4-BE49-F238E27FC236}">
                <a16:creationId xmlns:a16="http://schemas.microsoft.com/office/drawing/2014/main" id="{55E0622D-7325-717A-7E22-B7177ACB1810}"/>
              </a:ext>
            </a:extLst>
          </p:cNvPr>
          <p:cNvSpPr txBox="1">
            <a:spLocks noChangeArrowheads="1"/>
          </p:cNvSpPr>
          <p:nvPr/>
        </p:nvSpPr>
        <p:spPr bwMode="auto">
          <a:xfrm>
            <a:off x="4978400" y="1887039"/>
            <a:ext cx="7642578" cy="308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altLang="en-US" sz="4000" i="1" dirty="0"/>
              <a:t>"Character, in the long run, is the decisive factor in the life of an individual and of nations alike."  </a:t>
            </a:r>
          </a:p>
          <a:p>
            <a:pPr algn="r">
              <a:lnSpc>
                <a:spcPct val="90000"/>
              </a:lnSpc>
              <a:spcBef>
                <a:spcPct val="20000"/>
              </a:spcBef>
            </a:pPr>
            <a:r>
              <a:rPr lang="en-US" altLang="en-US" sz="2400" i="1" dirty="0"/>
              <a:t>Theodore Roosevelt</a:t>
            </a:r>
          </a:p>
          <a:p>
            <a:pPr algn="r"/>
            <a:r>
              <a:rPr lang="en-US" altLang="en-US" sz="2400" i="1" dirty="0"/>
              <a:t>1858 –1919) </a:t>
            </a:r>
          </a:p>
          <a:p>
            <a:pPr algn="r"/>
            <a:r>
              <a:rPr lang="en-US" altLang="en-US" sz="2400" i="1" dirty="0"/>
              <a:t>President of the United States </a:t>
            </a:r>
          </a:p>
        </p:txBody>
      </p:sp>
      <p:pic>
        <p:nvPicPr>
          <p:cNvPr id="2" name="Picture 1" descr="A person with a mustache&#10;&#10;Description automatically generated with low confidence">
            <a:extLst>
              <a:ext uri="{FF2B5EF4-FFF2-40B4-BE49-F238E27FC236}">
                <a16:creationId xmlns:a16="http://schemas.microsoft.com/office/drawing/2014/main" id="{19188E06-113F-1100-49DB-9DA67DE5183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tretch>
            <a:fillRect/>
          </a:stretch>
        </p:blipFill>
        <p:spPr>
          <a:xfrm>
            <a:off x="914780" y="770646"/>
            <a:ext cx="3447348" cy="5316708"/>
          </a:xfrm>
          <a:prstGeom prst="rect">
            <a:avLst/>
          </a:prstGeom>
        </p:spPr>
      </p:pic>
      <p:sp>
        <p:nvSpPr>
          <p:cNvPr id="3" name="TextBox 2">
            <a:extLst>
              <a:ext uri="{FF2B5EF4-FFF2-40B4-BE49-F238E27FC236}">
                <a16:creationId xmlns:a16="http://schemas.microsoft.com/office/drawing/2014/main" id="{A5D8BBE5-E416-1C8F-7773-A24D9BBB51C4}"/>
              </a:ext>
            </a:extLst>
          </p:cNvPr>
          <p:cNvSpPr txBox="1"/>
          <p:nvPr/>
        </p:nvSpPr>
        <p:spPr>
          <a:xfrm>
            <a:off x="486544" y="6057163"/>
            <a:ext cx="430382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Theodore Roosevelt</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26</a:t>
            </a:r>
            <a:r>
              <a:rPr kumimoji="0" lang="en-US" altLang="en-US" sz="1800" b="1"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th</a:t>
            </a:r>
            <a:r>
              <a:rPr kumimoji="0" lang="en-US" altLang="en-US" sz="1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President of the United States</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76274D23-4FF6-7E7E-055D-7ACF47A03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44" y="1209675"/>
            <a:ext cx="2857500" cy="4438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7F2A29-EBEB-3DA0-C0E9-1C8A8C4D6412}"/>
              </a:ext>
            </a:extLst>
          </p:cNvPr>
          <p:cNvSpPr txBox="1">
            <a:spLocks noChangeArrowheads="1"/>
          </p:cNvSpPr>
          <p:nvPr/>
        </p:nvSpPr>
        <p:spPr>
          <a:xfrm>
            <a:off x="1330678" y="5862814"/>
            <a:ext cx="2523066" cy="696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Lou Holtz</a:t>
            </a:r>
          </a:p>
        </p:txBody>
      </p:sp>
      <p:sp>
        <p:nvSpPr>
          <p:cNvPr id="5" name="TextBox 4">
            <a:extLst>
              <a:ext uri="{FF2B5EF4-FFF2-40B4-BE49-F238E27FC236}">
                <a16:creationId xmlns:a16="http://schemas.microsoft.com/office/drawing/2014/main" id="{07C1A100-4638-C6AA-842B-659A9E515539}"/>
              </a:ext>
            </a:extLst>
          </p:cNvPr>
          <p:cNvSpPr txBox="1"/>
          <p:nvPr/>
        </p:nvSpPr>
        <p:spPr>
          <a:xfrm>
            <a:off x="5283200" y="1527791"/>
            <a:ext cx="6908800" cy="3416320"/>
          </a:xfrm>
          <a:prstGeom prst="rect">
            <a:avLst/>
          </a:prstGeom>
          <a:noFill/>
        </p:spPr>
        <p:txBody>
          <a:bodyPr wrap="square">
            <a:spAutoFit/>
          </a:bodyPr>
          <a:lstStyle/>
          <a:p>
            <a:r>
              <a:rPr lang="en-US" sz="3600" b="1" i="0" dirty="0">
                <a:solidFill>
                  <a:srgbClr val="111111"/>
                </a:solidFill>
                <a:effectLst/>
                <a:latin typeface="Roboto" panose="02000000000000000000" pitchFamily="2" charset="0"/>
              </a:rPr>
              <a:t>Everybody wants to talk about their rights and privileges</a:t>
            </a:r>
            <a:r>
              <a:rPr lang="en-US" sz="3600" b="0" i="0" dirty="0">
                <a:solidFill>
                  <a:srgbClr val="111111"/>
                </a:solidFill>
                <a:effectLst/>
                <a:latin typeface="Roboto" panose="02000000000000000000" pitchFamily="2" charset="0"/>
              </a:rPr>
              <a:t>. Twenty-five years ago, people talked about their obligations and responsibilities. </a:t>
            </a:r>
          </a:p>
          <a:p>
            <a:pPr algn="r"/>
            <a:r>
              <a:rPr lang="en-US" sz="3200" b="0" i="0" dirty="0">
                <a:solidFill>
                  <a:srgbClr val="111111"/>
                </a:solidFill>
                <a:effectLst/>
                <a:latin typeface="Roboto" panose="02000000000000000000" pitchFamily="2" charset="0"/>
              </a:rPr>
              <a:t>Notre Dame Coach” ― Lou Holtz</a:t>
            </a:r>
            <a:endParaRPr lang="en-US" sz="3200" dirty="0"/>
          </a:p>
        </p:txBody>
      </p:sp>
    </p:spTree>
    <p:extLst>
      <p:ext uri="{BB962C8B-B14F-4D97-AF65-F5344CB8AC3E}">
        <p14:creationId xmlns:p14="http://schemas.microsoft.com/office/powerpoint/2010/main" val="400876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medium confidence">
            <a:extLst>
              <a:ext uri="{FF2B5EF4-FFF2-40B4-BE49-F238E27FC236}">
                <a16:creationId xmlns:a16="http://schemas.microsoft.com/office/drawing/2014/main" id="{3C508D03-E0E4-C41B-F6C2-31E127C43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808" y="654755"/>
            <a:ext cx="3742973" cy="5988756"/>
          </a:xfrm>
          <a:prstGeom prst="rect">
            <a:avLst/>
          </a:prstGeom>
        </p:spPr>
      </p:pic>
    </p:spTree>
    <p:extLst>
      <p:ext uri="{BB962C8B-B14F-4D97-AF65-F5344CB8AC3E}">
        <p14:creationId xmlns:p14="http://schemas.microsoft.com/office/powerpoint/2010/main" val="245946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a16="http://schemas.microsoft.com/office/drawing/2014/main" id="{88255863-E218-DB8E-A483-F12BD7AC3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466" y="596747"/>
            <a:ext cx="4301068" cy="5664506"/>
          </a:xfrm>
          <a:prstGeom prst="rect">
            <a:avLst/>
          </a:prstGeom>
        </p:spPr>
      </p:pic>
    </p:spTree>
    <p:extLst>
      <p:ext uri="{BB962C8B-B14F-4D97-AF65-F5344CB8AC3E}">
        <p14:creationId xmlns:p14="http://schemas.microsoft.com/office/powerpoint/2010/main" val="174594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C9C231-BE6C-4DCD-B1E1-3B60A5DE387A}"/>
              </a:ext>
            </a:extLst>
          </p:cNvPr>
          <p:cNvSpPr txBox="1"/>
          <p:nvPr/>
        </p:nvSpPr>
        <p:spPr>
          <a:xfrm>
            <a:off x="5994400" y="1632424"/>
            <a:ext cx="6096000" cy="3970318"/>
          </a:xfrm>
          <a:prstGeom prst="rect">
            <a:avLst/>
          </a:prstGeom>
          <a:noFill/>
        </p:spPr>
        <p:txBody>
          <a:bodyPr wrap="square">
            <a:spAutoFit/>
          </a:bodyPr>
          <a:lstStyle/>
          <a:p>
            <a:r>
              <a:rPr lang="en-US" sz="3600" b="0" i="0" dirty="0">
                <a:solidFill>
                  <a:srgbClr val="1C1C1C"/>
                </a:solidFill>
                <a:effectLst/>
                <a:latin typeface="poppins" panose="00000500000000000000" pitchFamily="2" charset="0"/>
              </a:rPr>
              <a:t>“I’ve learned that people will forget what you said, people will forget what you did, but people will never forget how you made them feel.”</a:t>
            </a:r>
          </a:p>
          <a:p>
            <a:pPr algn="r"/>
            <a:r>
              <a:rPr lang="en-US" sz="3600" dirty="0">
                <a:solidFill>
                  <a:srgbClr val="1C1C1C"/>
                </a:solidFill>
                <a:latin typeface="poppins" panose="00000500000000000000" pitchFamily="2" charset="0"/>
              </a:rPr>
              <a:t>Maya Angelou</a:t>
            </a:r>
            <a:endParaRPr lang="en-US" sz="3600" dirty="0"/>
          </a:p>
        </p:txBody>
      </p:sp>
      <p:pic>
        <p:nvPicPr>
          <p:cNvPr id="10242" name="Picture 2" descr="Interview: Maya Angelou, Author Of 'Mom &amp; Me &amp; Mom' : NPR">
            <a:extLst>
              <a:ext uri="{FF2B5EF4-FFF2-40B4-BE49-F238E27FC236}">
                <a16:creationId xmlns:a16="http://schemas.microsoft.com/office/drawing/2014/main" id="{70F94C61-F267-2032-C8EA-0016B2386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15246"/>
            <a:ext cx="4186591" cy="523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331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0524DE-C731-BC46-57D2-14FDE3C1D4DE}"/>
              </a:ext>
            </a:extLst>
          </p:cNvPr>
          <p:cNvSpPr txBox="1"/>
          <p:nvPr/>
        </p:nvSpPr>
        <p:spPr>
          <a:xfrm>
            <a:off x="5215466" y="2591979"/>
            <a:ext cx="7349067" cy="2308324"/>
          </a:xfrm>
          <a:prstGeom prst="rect">
            <a:avLst/>
          </a:prstGeom>
          <a:noFill/>
        </p:spPr>
        <p:txBody>
          <a:bodyPr wrap="square">
            <a:spAutoFit/>
          </a:bodyPr>
          <a:lstStyle/>
          <a:p>
            <a:pPr algn="l" fontAlgn="base"/>
            <a:r>
              <a:rPr lang="en-US" sz="3600" i="0" dirty="0">
                <a:solidFill>
                  <a:srgbClr val="1C1C1C"/>
                </a:solidFill>
                <a:effectLst/>
              </a:rPr>
              <a:t>The foundation stones for a balanced success are honesty, character, integrity, faith, love and loyalty.”</a:t>
            </a:r>
          </a:p>
          <a:p>
            <a:pPr algn="l" fontAlgn="base"/>
            <a:r>
              <a:rPr lang="en-US" sz="3600" i="0" dirty="0">
                <a:solidFill>
                  <a:srgbClr val="222222"/>
                </a:solidFill>
                <a:effectLst/>
              </a:rPr>
              <a:t>Zig Ziglar</a:t>
            </a:r>
            <a:endParaRPr lang="en-US" sz="3600" i="0" dirty="0">
              <a:solidFill>
                <a:srgbClr val="1C1C1C"/>
              </a:solidFill>
              <a:effectLst/>
            </a:endParaRPr>
          </a:p>
        </p:txBody>
      </p:sp>
      <p:pic>
        <p:nvPicPr>
          <p:cNvPr id="3074" name="Picture 2" descr="Zig Ziglar, 86, Motivational Speaker and Author - The New York Times">
            <a:extLst>
              <a:ext uri="{FF2B5EF4-FFF2-40B4-BE49-F238E27FC236}">
                <a16:creationId xmlns:a16="http://schemas.microsoft.com/office/drawing/2014/main" id="{98CAC198-8618-A101-E65A-42D88B12E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142" y="1422399"/>
            <a:ext cx="3466266" cy="4758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58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910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B79C458-0E1D-5AE5-D6FE-4B18A302F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36" y="956553"/>
            <a:ext cx="3362325" cy="5222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DEF14B-6E54-8218-CD38-F3C2AB826F4F}"/>
              </a:ext>
            </a:extLst>
          </p:cNvPr>
          <p:cNvSpPr txBox="1"/>
          <p:nvPr/>
        </p:nvSpPr>
        <p:spPr>
          <a:xfrm>
            <a:off x="5382195" y="2290381"/>
            <a:ext cx="6093724" cy="2554545"/>
          </a:xfrm>
          <a:prstGeom prst="rect">
            <a:avLst/>
          </a:prstGeom>
          <a:noFill/>
        </p:spPr>
        <p:txBody>
          <a:bodyPr wrap="square">
            <a:spAutoFit/>
          </a:bodyPr>
          <a:lstStyle/>
          <a:p>
            <a:r>
              <a:rPr lang="en-US" sz="4000" b="0" i="0" dirty="0">
                <a:solidFill>
                  <a:srgbClr val="333333"/>
                </a:solidFill>
                <a:effectLst/>
              </a:rPr>
              <a:t>I follow three rules: Do the right thing, do the best you can, and always show people you care.</a:t>
            </a:r>
            <a:endParaRPr lang="en-US" sz="4000" dirty="0"/>
          </a:p>
        </p:txBody>
      </p:sp>
      <p:sp>
        <p:nvSpPr>
          <p:cNvPr id="5" name="TextBox 4">
            <a:extLst>
              <a:ext uri="{FF2B5EF4-FFF2-40B4-BE49-F238E27FC236}">
                <a16:creationId xmlns:a16="http://schemas.microsoft.com/office/drawing/2014/main" id="{065BD223-8773-65CE-DEB3-D7FBF76C2EB7}"/>
              </a:ext>
            </a:extLst>
          </p:cNvPr>
          <p:cNvSpPr txBox="1"/>
          <p:nvPr/>
        </p:nvSpPr>
        <p:spPr>
          <a:xfrm>
            <a:off x="1346223" y="6178752"/>
            <a:ext cx="2316708" cy="523220"/>
          </a:xfrm>
          <a:prstGeom prst="rect">
            <a:avLst/>
          </a:prstGeom>
          <a:noFill/>
        </p:spPr>
        <p:txBody>
          <a:bodyPr wrap="square">
            <a:spAutoFit/>
          </a:bodyPr>
          <a:lstStyle/>
          <a:p>
            <a:pPr algn="ctr" fontAlgn="base"/>
            <a:r>
              <a:rPr lang="en-US" sz="2800" b="1" i="0" dirty="0">
                <a:solidFill>
                  <a:srgbClr val="333333"/>
                </a:solidFill>
                <a:effectLst/>
                <a:latin typeface="+mj-lt"/>
              </a:rPr>
              <a:t>Lou Holtz</a:t>
            </a:r>
          </a:p>
        </p:txBody>
      </p:sp>
    </p:spTree>
    <p:extLst>
      <p:ext uri="{BB962C8B-B14F-4D97-AF65-F5344CB8AC3E}">
        <p14:creationId xmlns:p14="http://schemas.microsoft.com/office/powerpoint/2010/main" val="3604960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20700-AF64-B3F2-88F6-2DA9A448CEFE}"/>
              </a:ext>
            </a:extLst>
          </p:cNvPr>
          <p:cNvSpPr txBox="1"/>
          <p:nvPr/>
        </p:nvSpPr>
        <p:spPr>
          <a:xfrm>
            <a:off x="4646874" y="2337741"/>
            <a:ext cx="7229150" cy="2631490"/>
          </a:xfrm>
          <a:prstGeom prst="rect">
            <a:avLst/>
          </a:prstGeom>
          <a:noFill/>
        </p:spPr>
        <p:txBody>
          <a:bodyPr wrap="square">
            <a:spAutoFit/>
          </a:bodyPr>
          <a:lstStyle/>
          <a:p>
            <a:pPr marL="457200" marR="548640">
              <a:spcBef>
                <a:spcPts val="0"/>
              </a:spcBef>
              <a:spcAft>
                <a:spcPts val="0"/>
              </a:spcAft>
            </a:pPr>
            <a:r>
              <a:rPr lang="en-US" sz="4000" b="1" i="1" dirty="0">
                <a:effectLst/>
                <a:latin typeface="Times New Roman" panose="02020603050405020304" pitchFamily="18" charset="0"/>
                <a:ea typeface="Times New Roman" panose="02020603050405020304" pitchFamily="18" charset="0"/>
              </a:rPr>
              <a:t>“Formula for success:  under promise and over deliver.”</a:t>
            </a:r>
            <a:endParaRPr lang="en-US" sz="4000" dirty="0">
              <a:effectLst/>
              <a:latin typeface="Times New Roman" panose="02020603050405020304" pitchFamily="18" charset="0"/>
              <a:ea typeface="Times New Roman" panose="02020603050405020304" pitchFamily="18" charset="0"/>
            </a:endParaRPr>
          </a:p>
          <a:p>
            <a:pPr marL="0" marR="457200">
              <a:spcBef>
                <a:spcPts val="600"/>
              </a:spcBef>
              <a:spcAft>
                <a:spcPts val="600"/>
              </a:spcAft>
            </a:pPr>
            <a:r>
              <a:rPr lang="en-US" sz="4000" dirty="0">
                <a:effectLst/>
                <a:latin typeface="Times New Roman" panose="02020603050405020304" pitchFamily="18" charset="0"/>
                <a:ea typeface="Times New Roman" panose="02020603050405020304" pitchFamily="18" charset="0"/>
              </a:rPr>
              <a:t> </a:t>
            </a:r>
          </a:p>
        </p:txBody>
      </p:sp>
      <p:pic>
        <p:nvPicPr>
          <p:cNvPr id="5" name="Picture 4" descr="A person wearing glasses">
            <a:extLst>
              <a:ext uri="{FF2B5EF4-FFF2-40B4-BE49-F238E27FC236}">
                <a16:creationId xmlns:a16="http://schemas.microsoft.com/office/drawing/2014/main" id="{2C8FC91E-047F-9933-50FC-8A6FA037A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76" y="1308100"/>
            <a:ext cx="4168377" cy="4165600"/>
          </a:xfrm>
          <a:prstGeom prst="rect">
            <a:avLst/>
          </a:prstGeom>
        </p:spPr>
      </p:pic>
      <p:sp>
        <p:nvSpPr>
          <p:cNvPr id="4" name="TextBox 3">
            <a:extLst>
              <a:ext uri="{FF2B5EF4-FFF2-40B4-BE49-F238E27FC236}">
                <a16:creationId xmlns:a16="http://schemas.microsoft.com/office/drawing/2014/main" id="{7BA1D69B-A442-03DD-0B23-5FEF47589B51}"/>
              </a:ext>
            </a:extLst>
          </p:cNvPr>
          <p:cNvSpPr txBox="1"/>
          <p:nvPr/>
        </p:nvSpPr>
        <p:spPr>
          <a:xfrm>
            <a:off x="141459" y="5675025"/>
            <a:ext cx="4517409" cy="646331"/>
          </a:xfrm>
          <a:prstGeom prst="rect">
            <a:avLst/>
          </a:prstGeom>
          <a:noFill/>
        </p:spPr>
        <p:txBody>
          <a:bodyPr wrap="square">
            <a:spAutoFit/>
          </a:bodyPr>
          <a:lstStyle/>
          <a:p>
            <a:pPr marL="457200" marR="54864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Tom Peters</a:t>
            </a:r>
            <a:endParaRPr lang="en-US" sz="1800" dirty="0">
              <a:effectLst/>
              <a:latin typeface="Times New Roman" panose="02020603050405020304" pitchFamily="18" charset="0"/>
              <a:ea typeface="Times New Roman" panose="02020603050405020304" pitchFamily="18" charset="0"/>
            </a:endParaRPr>
          </a:p>
          <a:p>
            <a:pPr marL="457200" marR="54864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Famed Management Consultant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6059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CF773-A04A-78B2-360D-F05782F747AE}"/>
              </a:ext>
            </a:extLst>
          </p:cNvPr>
          <p:cNvSpPr txBox="1"/>
          <p:nvPr/>
        </p:nvSpPr>
        <p:spPr>
          <a:xfrm>
            <a:off x="3840896" y="676225"/>
            <a:ext cx="8293100" cy="5509200"/>
          </a:xfrm>
          <a:prstGeom prst="rect">
            <a:avLst/>
          </a:prstGeom>
          <a:noFill/>
        </p:spPr>
        <p:txBody>
          <a:bodyPr wrap="square">
            <a:spAutoFit/>
          </a:bodyPr>
          <a:lstStyle/>
          <a:p>
            <a:pPr marL="457200" marR="457200">
              <a:spcBef>
                <a:spcPts val="0"/>
              </a:spcBef>
              <a:spcAft>
                <a:spcPts val="0"/>
              </a:spcAft>
            </a:pPr>
            <a:r>
              <a:rPr lang="en-US" sz="3200" b="1" i="1" dirty="0">
                <a:effectLst/>
                <a:latin typeface="Times New Roman" panose="02020603050405020304" pitchFamily="18" charset="0"/>
                <a:ea typeface="Times New Roman" panose="02020603050405020304" pitchFamily="18" charset="0"/>
              </a:rPr>
              <a:t>“Ethics or simple honesty is the building block upon which our whole society is based, and business is a part of our society, and it's integral to being able to conduct business that you have a set of moral standards. And it's much easier to do business with someone when you look them in the eye and say, ‘This is what we're going to do,’ and you understand what you each mean, and you can go away and get it done.”</a:t>
            </a:r>
            <a:endParaRPr lang="en-US" sz="3200" dirty="0">
              <a:effectLst/>
              <a:latin typeface="Times New Roman" panose="02020603050405020304" pitchFamily="18" charset="0"/>
              <a:ea typeface="Times New Roman" panose="02020603050405020304" pitchFamily="18" charset="0"/>
            </a:endParaRPr>
          </a:p>
        </p:txBody>
      </p:sp>
      <p:pic>
        <p:nvPicPr>
          <p:cNvPr id="5" name="Picture 4" descr="A person in a suit and tie&#10;&#10;Description automatically generated with medium confidence">
            <a:extLst>
              <a:ext uri="{FF2B5EF4-FFF2-40B4-BE49-F238E27FC236}">
                <a16:creationId xmlns:a16="http://schemas.microsoft.com/office/drawing/2014/main" id="{8E27859D-9DF1-D6FA-DDC4-F797FAB21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79" y="1276390"/>
            <a:ext cx="3182121" cy="4305222"/>
          </a:xfrm>
          <a:prstGeom prst="rect">
            <a:avLst/>
          </a:prstGeom>
        </p:spPr>
      </p:pic>
      <p:sp>
        <p:nvSpPr>
          <p:cNvPr id="4" name="TextBox 3">
            <a:extLst>
              <a:ext uri="{FF2B5EF4-FFF2-40B4-BE49-F238E27FC236}">
                <a16:creationId xmlns:a16="http://schemas.microsoft.com/office/drawing/2014/main" id="{C7BCD590-15D3-5A2C-692A-94B516F11281}"/>
              </a:ext>
            </a:extLst>
          </p:cNvPr>
          <p:cNvSpPr txBox="1"/>
          <p:nvPr/>
        </p:nvSpPr>
        <p:spPr>
          <a:xfrm>
            <a:off x="58004" y="5862260"/>
            <a:ext cx="3599596" cy="646331"/>
          </a:xfrm>
          <a:prstGeom prst="rect">
            <a:avLst/>
          </a:prstGeom>
          <a:noFill/>
        </p:spPr>
        <p:txBody>
          <a:bodyPr wrap="square">
            <a:spAutoFit/>
          </a:bodyPr>
          <a:lstStyle/>
          <a:p>
            <a:pPr marL="457200" marR="45720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Kerry Stokes</a:t>
            </a:r>
            <a:endParaRPr lang="en-US" sz="18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Australian Businessman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6738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ad sign&#10;&#10;Description automatically generated with low confidence">
            <a:extLst>
              <a:ext uri="{FF2B5EF4-FFF2-40B4-BE49-F238E27FC236}">
                <a16:creationId xmlns:a16="http://schemas.microsoft.com/office/drawing/2014/main" id="{8C381640-8D8D-04D1-EDBB-EE5222886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188" y="0"/>
            <a:ext cx="6651812" cy="6858000"/>
          </a:xfrm>
          <a:prstGeom prst="rect">
            <a:avLst/>
          </a:prstGeom>
        </p:spPr>
      </p:pic>
    </p:spTree>
    <p:extLst>
      <p:ext uri="{BB962C8B-B14F-4D97-AF65-F5344CB8AC3E}">
        <p14:creationId xmlns:p14="http://schemas.microsoft.com/office/powerpoint/2010/main" val="93657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A302A-1964-D7A0-0192-F10353C872B6}"/>
              </a:ext>
            </a:extLst>
          </p:cNvPr>
          <p:cNvSpPr txBox="1"/>
          <p:nvPr/>
        </p:nvSpPr>
        <p:spPr>
          <a:xfrm>
            <a:off x="5012267" y="1758793"/>
            <a:ext cx="7303911" cy="3170099"/>
          </a:xfrm>
          <a:prstGeom prst="rect">
            <a:avLst/>
          </a:prstGeom>
          <a:noFill/>
        </p:spPr>
        <p:txBody>
          <a:bodyPr wrap="square">
            <a:spAutoFit/>
          </a:bodyPr>
          <a:lstStyle/>
          <a:p>
            <a:r>
              <a:rPr lang="en-US" sz="4000" b="0" i="0" dirty="0">
                <a:solidFill>
                  <a:srgbClr val="1C1C1C"/>
                </a:solidFill>
                <a:effectLst/>
                <a:latin typeface="poppins" panose="00000500000000000000" pitchFamily="2" charset="0"/>
              </a:rPr>
              <a:t>“Moral authority comes from following universal and timeless principles like honesty, integrity, treating people with respect.”</a:t>
            </a:r>
            <a:endParaRPr lang="en-US" sz="4000" dirty="0"/>
          </a:p>
        </p:txBody>
      </p:sp>
      <p:sp>
        <p:nvSpPr>
          <p:cNvPr id="5" name="TextBox 4">
            <a:extLst>
              <a:ext uri="{FF2B5EF4-FFF2-40B4-BE49-F238E27FC236}">
                <a16:creationId xmlns:a16="http://schemas.microsoft.com/office/drawing/2014/main" id="{244CC6D8-2097-451C-A684-EA15CEA5BC2F}"/>
              </a:ext>
            </a:extLst>
          </p:cNvPr>
          <p:cNvSpPr txBox="1"/>
          <p:nvPr/>
        </p:nvSpPr>
        <p:spPr>
          <a:xfrm>
            <a:off x="5192889" y="5386400"/>
            <a:ext cx="6096000" cy="369332"/>
          </a:xfrm>
          <a:prstGeom prst="rect">
            <a:avLst/>
          </a:prstGeom>
          <a:noFill/>
        </p:spPr>
        <p:txBody>
          <a:bodyPr wrap="square">
            <a:spAutoFit/>
          </a:bodyPr>
          <a:lstStyle/>
          <a:p>
            <a:r>
              <a:rPr lang="en-US" b="1" i="0" dirty="0">
                <a:solidFill>
                  <a:srgbClr val="222222"/>
                </a:solidFill>
                <a:effectLst/>
                <a:latin typeface="lato" panose="020F0502020204030203" pitchFamily="34" charset="0"/>
              </a:rPr>
              <a:t>Stephen Covey</a:t>
            </a:r>
            <a:endParaRPr lang="en-US" dirty="0"/>
          </a:p>
        </p:txBody>
      </p:sp>
      <p:pic>
        <p:nvPicPr>
          <p:cNvPr id="6" name="Picture 5" descr="A person in a suit smiling&#10;&#10;Description automatically generated with medium confidence">
            <a:extLst>
              <a:ext uri="{FF2B5EF4-FFF2-40B4-BE49-F238E27FC236}">
                <a16:creationId xmlns:a16="http://schemas.microsoft.com/office/drawing/2014/main" id="{ECE63EC4-C4DF-C44C-C547-AF6C8C5B1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83" y="1153233"/>
            <a:ext cx="3331552" cy="4997328"/>
          </a:xfrm>
          <a:prstGeom prst="rect">
            <a:avLst/>
          </a:prstGeom>
        </p:spPr>
      </p:pic>
    </p:spTree>
    <p:extLst>
      <p:ext uri="{BB962C8B-B14F-4D97-AF65-F5344CB8AC3E}">
        <p14:creationId xmlns:p14="http://schemas.microsoft.com/office/powerpoint/2010/main" val="1997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E8E8C0-02C3-6548-3C4C-901966A47F81}"/>
              </a:ext>
            </a:extLst>
          </p:cNvPr>
          <p:cNvSpPr txBox="1"/>
          <p:nvPr/>
        </p:nvSpPr>
        <p:spPr>
          <a:xfrm>
            <a:off x="4538133" y="1555593"/>
            <a:ext cx="7259857" cy="4524315"/>
          </a:xfrm>
          <a:prstGeom prst="rect">
            <a:avLst/>
          </a:prstGeom>
          <a:noFill/>
        </p:spPr>
        <p:txBody>
          <a:bodyPr wrap="square">
            <a:spAutoFit/>
          </a:bodyPr>
          <a:lstStyle/>
          <a:p>
            <a:pPr algn="l" fontAlgn="base"/>
            <a:r>
              <a:rPr lang="en-US" sz="3200" b="0" i="0" dirty="0">
                <a:effectLst/>
              </a:rPr>
              <a:t>“They’re certainly entitled to think that, and they’re entitled to full respect for their opinions… but before I can live with other folks I’ve got to live with myself. The one thing that doesn’t abide by majority rule is a person’s conscience.”</a:t>
            </a:r>
          </a:p>
          <a:p>
            <a:pPr algn="r" fontAlgn="base"/>
            <a:r>
              <a:rPr lang="en-US" sz="3200" i="0" dirty="0">
                <a:effectLst/>
              </a:rPr>
              <a:t>Harper Lee</a:t>
            </a:r>
          </a:p>
          <a:p>
            <a:pPr algn="r" fontAlgn="base"/>
            <a:r>
              <a:rPr lang="en-US" sz="3200" b="0" i="0" dirty="0">
                <a:solidFill>
                  <a:srgbClr val="000000"/>
                </a:solidFill>
                <a:effectLst/>
                <a:latin typeface="Crimson Text Bold"/>
              </a:rPr>
              <a:t>Author </a:t>
            </a:r>
            <a:r>
              <a:rPr lang="en-US" sz="3200" b="0" i="1" dirty="0">
                <a:solidFill>
                  <a:srgbClr val="000000"/>
                </a:solidFill>
                <a:effectLst/>
                <a:latin typeface="Crimson Text Bold"/>
              </a:rPr>
              <a:t>To Kill a Mockingbird</a:t>
            </a:r>
          </a:p>
          <a:p>
            <a:pPr algn="r" fontAlgn="base"/>
            <a:endParaRPr lang="en-US" sz="3200" i="0" dirty="0">
              <a:effectLst/>
            </a:endParaRPr>
          </a:p>
        </p:txBody>
      </p:sp>
      <p:pic>
        <p:nvPicPr>
          <p:cNvPr id="11266" name="Picture 2" descr="'To Kill a Mockingbird' author Harper Lee dies at 89 - AOL">
            <a:extLst>
              <a:ext uri="{FF2B5EF4-FFF2-40B4-BE49-F238E27FC236}">
                <a16:creationId xmlns:a16="http://schemas.microsoft.com/office/drawing/2014/main" id="{5B230D4A-682F-BFB3-9B7D-E6858DD27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245" y="1243527"/>
            <a:ext cx="3304822" cy="537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1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40E34C-C3CF-AA83-92A3-5FB24925A4AC}"/>
              </a:ext>
            </a:extLst>
          </p:cNvPr>
          <p:cNvSpPr txBox="1"/>
          <p:nvPr/>
        </p:nvSpPr>
        <p:spPr>
          <a:xfrm>
            <a:off x="5723466" y="1799862"/>
            <a:ext cx="5978155" cy="5386090"/>
          </a:xfrm>
          <a:prstGeom prst="rect">
            <a:avLst/>
          </a:prstGeom>
          <a:noFill/>
        </p:spPr>
        <p:txBody>
          <a:bodyPr wrap="square">
            <a:spAutoFit/>
          </a:bodyPr>
          <a:lstStyle/>
          <a:p>
            <a:r>
              <a:rPr lang="en-US" sz="3600" b="0" i="0" dirty="0">
                <a:solidFill>
                  <a:srgbClr val="1C1C1C"/>
                </a:solidFill>
                <a:effectLst/>
              </a:rPr>
              <a:t>“I prefer to be true to myself, even at the hazard of incurring the ridicule of others, rather than to be false, and to incur my own abhorrence.”</a:t>
            </a:r>
          </a:p>
          <a:p>
            <a:endParaRPr lang="en-US" sz="3600" dirty="0">
              <a:solidFill>
                <a:srgbClr val="1C1C1C"/>
              </a:solidFill>
            </a:endParaRPr>
          </a:p>
          <a:p>
            <a:pPr algn="r"/>
            <a:r>
              <a:rPr lang="en-US" sz="3200" dirty="0">
                <a:solidFill>
                  <a:srgbClr val="1C1C1C"/>
                </a:solidFill>
              </a:rPr>
              <a:t>Fredrick Douglas</a:t>
            </a:r>
          </a:p>
          <a:p>
            <a:pPr algn="r"/>
            <a:r>
              <a:rPr lang="en-US" sz="3200" i="0" dirty="0">
                <a:solidFill>
                  <a:srgbClr val="111111"/>
                </a:solidFill>
                <a:effectLst/>
                <a:latin typeface="Roboto" panose="02000000000000000000" pitchFamily="2" charset="0"/>
              </a:rPr>
              <a:t>American social reformer, abolitionist, orator, writer, and statesman</a:t>
            </a:r>
            <a:endParaRPr lang="en-US" sz="3200" dirty="0"/>
          </a:p>
        </p:txBody>
      </p:sp>
      <p:pic>
        <p:nvPicPr>
          <p:cNvPr id="12290" name="Picture 2" descr="Frederick Douglass – The Cardinal">
            <a:extLst>
              <a:ext uri="{FF2B5EF4-FFF2-40B4-BE49-F238E27FC236}">
                <a16:creationId xmlns:a16="http://schemas.microsoft.com/office/drawing/2014/main" id="{60C23221-465D-3F71-39B6-19B991BAC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79" y="1129165"/>
            <a:ext cx="4298864" cy="525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512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4686</Words>
  <Application>Microsoft Office PowerPoint</Application>
  <PresentationFormat>Widescreen</PresentationFormat>
  <Paragraphs>146</Paragraphs>
  <Slides>25</Slides>
  <Notes>25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Arial</vt:lpstr>
      <vt:lpstr>Calibri</vt:lpstr>
      <vt:lpstr>Calibri Light</vt:lpstr>
      <vt:lpstr>Crimson Text Bold</vt:lpstr>
      <vt:lpstr>Helvetica Neue</vt:lpstr>
      <vt:lpstr>inherit</vt:lpstr>
      <vt:lpstr>lato</vt:lpstr>
      <vt:lpstr>Merriweather</vt:lpstr>
      <vt:lpstr>Noto Sans</vt:lpstr>
      <vt:lpstr>poppins</vt:lpstr>
      <vt:lpstr>Roboto</vt:lpstr>
      <vt:lpstr>Source Sans Pro</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Garrett</dc:creator>
  <cp:lastModifiedBy>Steve Garrett</cp:lastModifiedBy>
  <cp:revision>7</cp:revision>
  <cp:lastPrinted>2023-04-04T00:37:05Z</cp:lastPrinted>
  <dcterms:created xsi:type="dcterms:W3CDTF">2023-03-27T21:03:21Z</dcterms:created>
  <dcterms:modified xsi:type="dcterms:W3CDTF">2023-04-04T14:41:13Z</dcterms:modified>
</cp:coreProperties>
</file>