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97" r:id="rId5"/>
    <p:sldId id="294" r:id="rId6"/>
    <p:sldId id="262" r:id="rId7"/>
    <p:sldId id="261" r:id="rId8"/>
    <p:sldId id="264" r:id="rId9"/>
    <p:sldId id="295" r:id="rId10"/>
    <p:sldId id="272" r:id="rId11"/>
    <p:sldId id="266" r:id="rId12"/>
    <p:sldId id="289" r:id="rId13"/>
    <p:sldId id="290" r:id="rId14"/>
    <p:sldId id="291" r:id="rId15"/>
    <p:sldId id="292" r:id="rId16"/>
    <p:sldId id="284" r:id="rId17"/>
    <p:sldId id="293" r:id="rId18"/>
    <p:sldId id="268" r:id="rId19"/>
    <p:sldId id="269" r:id="rId20"/>
    <p:sldId id="270" r:id="rId21"/>
    <p:sldId id="260" r:id="rId22"/>
    <p:sldId id="296"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111" autoAdjust="0"/>
  </p:normalViewPr>
  <p:slideViewPr>
    <p:cSldViewPr snapToGrid="0">
      <p:cViewPr varScale="1">
        <p:scale>
          <a:sx n="55" d="100"/>
          <a:sy n="55" d="100"/>
        </p:scale>
        <p:origin x="1109" y="-110"/>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273C237-CDC4-4055-A076-A4E3B8B565C9}" type="datetimeFigureOut">
              <a:rPr lang="en-US" smtClean="0"/>
              <a:t>4/18/2023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F17AD3B-B59A-4E19-8DED-B151EC4D3622}" type="slidenum">
              <a:rPr lang="en-US" smtClean="0"/>
              <a:t>‹#›</a:t>
            </a:fld>
            <a:endParaRPr lang="en-US"/>
          </a:p>
        </p:txBody>
      </p:sp>
    </p:spTree>
    <p:extLst>
      <p:ext uri="{BB962C8B-B14F-4D97-AF65-F5344CB8AC3E}">
        <p14:creationId xmlns:p14="http://schemas.microsoft.com/office/powerpoint/2010/main" val="262237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dirty="0">
                <a:effectLst/>
                <a:latin typeface="Times New Roman" panose="02020603050405020304" pitchFamily="18" charset="0"/>
                <a:ea typeface="Times New Roman" panose="02020603050405020304" pitchFamily="18" charset="0"/>
              </a:rPr>
              <a:t>The first and lasting impression is that the extraordinarily successful have the ‘</a:t>
            </a:r>
            <a:r>
              <a:rPr lang="en-US" sz="1800" u="sng" dirty="0">
                <a:effectLst/>
                <a:latin typeface="Times New Roman" panose="02020603050405020304" pitchFamily="18" charset="0"/>
                <a:ea typeface="Times New Roman" panose="02020603050405020304" pitchFamily="18" charset="0"/>
              </a:rPr>
              <a:t>gift of gab</a:t>
            </a:r>
            <a:r>
              <a:rPr lang="en-US" sz="1800" dirty="0">
                <a:effectLst/>
                <a:latin typeface="Times New Roman" panose="02020603050405020304" pitchFamily="18" charset="0"/>
                <a:ea typeface="Times New Roman" panose="02020603050405020304" pitchFamily="18" charset="0"/>
              </a:rPr>
              <a:t>’ and can eventually talk anyone into submission.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dirty="0">
                <a:effectLst/>
                <a:latin typeface="Times New Roman" panose="02020603050405020304" pitchFamily="18" charset="0"/>
                <a:ea typeface="Times New Roman" panose="02020603050405020304" pitchFamily="18" charset="0"/>
              </a:rPr>
              <a:t>That first impression is wrong.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dirty="0">
                <a:effectLst/>
                <a:latin typeface="Times New Roman" panose="02020603050405020304" pitchFamily="18" charset="0"/>
                <a:ea typeface="Times New Roman" panose="02020603050405020304" pitchFamily="18" charset="0"/>
              </a:rPr>
              <a:t>The extraordinarily successful leaders simply have </a:t>
            </a:r>
            <a:r>
              <a:rPr lang="en-US" sz="1800" b="1" dirty="0">
                <a:effectLst/>
                <a:latin typeface="Times New Roman" panose="02020603050405020304" pitchFamily="18" charset="0"/>
                <a:ea typeface="Times New Roman" panose="02020603050405020304" pitchFamily="18" charset="0"/>
              </a:rPr>
              <a:t>extraordinary communication skills </a:t>
            </a:r>
            <a:r>
              <a:rPr lang="en-US" sz="1800" dirty="0">
                <a:effectLst/>
                <a:latin typeface="Times New Roman" panose="02020603050405020304" pitchFamily="18" charset="0"/>
                <a:ea typeface="Times New Roman" panose="02020603050405020304" pitchFamily="18" charset="0"/>
              </a:rPr>
              <a:t>- skills that allow them to gather information while listening to those people they intend to lead</a:t>
            </a:r>
          </a:p>
        </p:txBody>
      </p:sp>
      <p:sp>
        <p:nvSpPr>
          <p:cNvPr id="4" name="Slide Number Placeholder 3"/>
          <p:cNvSpPr>
            <a:spLocks noGrp="1"/>
          </p:cNvSpPr>
          <p:nvPr>
            <p:ph type="sldNum" sz="quarter" idx="5"/>
          </p:nvPr>
        </p:nvSpPr>
        <p:spPr/>
        <p:txBody>
          <a:bodyPr/>
          <a:lstStyle/>
          <a:p>
            <a:fld id="{2F17AD3B-B59A-4E19-8DED-B151EC4D3622}" type="slidenum">
              <a:rPr lang="en-US" smtClean="0"/>
              <a:t>1</a:t>
            </a:fld>
            <a:endParaRPr lang="en-US"/>
          </a:p>
        </p:txBody>
      </p:sp>
    </p:spTree>
    <p:extLst>
      <p:ext uri="{BB962C8B-B14F-4D97-AF65-F5344CB8AC3E}">
        <p14:creationId xmlns:p14="http://schemas.microsoft.com/office/powerpoint/2010/main" val="128437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Illegal transgression has no remuneration for its perpetrators.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CLICK TO SEE &gt;  Crime does not pay.</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10</a:t>
            </a:fld>
            <a:endParaRPr lang="en-US"/>
          </a:p>
        </p:txBody>
      </p:sp>
    </p:spTree>
    <p:extLst>
      <p:ext uri="{BB962C8B-B14F-4D97-AF65-F5344CB8AC3E}">
        <p14:creationId xmlns:p14="http://schemas.microsoft.com/office/powerpoint/2010/main" val="320820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A winged and feathered animal in the digital limb is as valuable as duet in the shrubbery.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CLICK TO SEE &gt;  A bird in the hand is worth two in the bush.</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11</a:t>
            </a:fld>
            <a:endParaRPr lang="en-US"/>
          </a:p>
        </p:txBody>
      </p:sp>
    </p:spTree>
    <p:extLst>
      <p:ext uri="{BB962C8B-B14F-4D97-AF65-F5344CB8AC3E}">
        <p14:creationId xmlns:p14="http://schemas.microsoft.com/office/powerpoint/2010/main" val="119409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The warm-blooded class </a:t>
            </a:r>
            <a:r>
              <a:rPr lang="en-US" sz="1200" dirty="0" err="1">
                <a:effectLst/>
                <a:latin typeface="Times New Roman" panose="02020603050405020304" pitchFamily="18" charset="0"/>
                <a:ea typeface="Times New Roman" panose="02020603050405020304" pitchFamily="18" charset="0"/>
              </a:rPr>
              <a:t>aves</a:t>
            </a:r>
            <a:r>
              <a:rPr lang="en-US" sz="1200" dirty="0">
                <a:effectLst/>
                <a:latin typeface="Times New Roman" panose="02020603050405020304" pitchFamily="18" charset="0"/>
                <a:ea typeface="Times New Roman" panose="02020603050405020304" pitchFamily="18" charset="0"/>
              </a:rPr>
              <a:t> who is governed by promptitude can apprehend the small, elongated, and slender creeping animal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CLICK TO SEE &gt;  The early bird gets the worm.</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12</a:t>
            </a:fld>
            <a:endParaRPr lang="en-US"/>
          </a:p>
        </p:txBody>
      </p:sp>
    </p:spTree>
    <p:extLst>
      <p:ext uri="{BB962C8B-B14F-4D97-AF65-F5344CB8AC3E}">
        <p14:creationId xmlns:p14="http://schemas.microsoft.com/office/powerpoint/2010/main" val="131576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Provide the privilege of enfranchisement, or I will feel that life is not worth living.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CLICK TO SEE &gt;  Give me liberty or give me death.</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13</a:t>
            </a:fld>
            <a:endParaRPr lang="en-US"/>
          </a:p>
        </p:txBody>
      </p:sp>
    </p:spTree>
    <p:extLst>
      <p:ext uri="{BB962C8B-B14F-4D97-AF65-F5344CB8AC3E}">
        <p14:creationId xmlns:p14="http://schemas.microsoft.com/office/powerpoint/2010/main" val="193751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A condition characterized by tardiness is more desirable than one that is systematically marked by eternal absenteeism.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Times New Roman" panose="02020603050405020304" pitchFamily="18" charset="0"/>
              </a:rPr>
              <a:t>CLiCK</a:t>
            </a:r>
            <a:r>
              <a:rPr lang="en-US" sz="1200" dirty="0">
                <a:effectLst/>
                <a:latin typeface="Times New Roman" panose="02020603050405020304" pitchFamily="18" charset="0"/>
                <a:ea typeface="Times New Roman" panose="02020603050405020304" pitchFamily="18" charset="0"/>
              </a:rPr>
              <a:t> TO SEE &gt;  Better late than never.</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14</a:t>
            </a:fld>
            <a:endParaRPr lang="en-US"/>
          </a:p>
        </p:txBody>
      </p:sp>
    </p:spTree>
    <p:extLst>
      <p:ext uri="{BB962C8B-B14F-4D97-AF65-F5344CB8AC3E}">
        <p14:creationId xmlns:p14="http://schemas.microsoft.com/office/powerpoint/2010/main" val="200479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Listening is an interaction where the listener is normally a passive participant. But the speaker is often looking for both verbal and nonverbal responses from the listener to confirm the message is being received. If the response is verbal the speaker and listener reverse roles and the listener becomes the speaker and is no longer listening. </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15</a:t>
            </a:fld>
            <a:endParaRPr lang="en-US"/>
          </a:p>
        </p:txBody>
      </p:sp>
    </p:spTree>
    <p:extLst>
      <p:ext uri="{BB962C8B-B14F-4D97-AF65-F5344CB8AC3E}">
        <p14:creationId xmlns:p14="http://schemas.microsoft.com/office/powerpoint/2010/main" val="169933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8"/>
              </a:spcBef>
              <a:spcAft>
                <a:spcPts val="618"/>
              </a:spcAft>
              <a:buClrTx/>
              <a:buSzTx/>
              <a:buFontTx/>
              <a:buNone/>
              <a:tabLst/>
              <a:defRPr/>
            </a:pPr>
            <a:r>
              <a:rPr lang="en-US" sz="1900" dirty="0">
                <a:latin typeface="Times New Roman" panose="02020603050405020304" pitchFamily="18" charset="0"/>
                <a:ea typeface="Times New Roman" panose="02020603050405020304" pitchFamily="18" charset="0"/>
              </a:rPr>
              <a:t>Responding and reacting seem like two words with identical meaning, unless you are talking about responding or reacting to that drug your doctor prescribed.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When individuals listen and hear something to which they don’t agree they often react with the effect of denying the validity of the other person's position.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I have personally adopted what I call the ’24 hour rule’ where I purposely wait 24 hours before confronting those few individuals who say something to which I don’t agree. The more vehemently I don’t agree the longer the 24 hour rule is extended for. Like wise, I may only invoke the 24 hour rule for a few minutes for small incursions into the ridiculous by the person I am listening to. </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16</a:t>
            </a:fld>
            <a:endParaRPr lang="en-US"/>
          </a:p>
        </p:txBody>
      </p:sp>
    </p:spTree>
    <p:extLst>
      <p:ext uri="{BB962C8B-B14F-4D97-AF65-F5344CB8AC3E}">
        <p14:creationId xmlns:p14="http://schemas.microsoft.com/office/powerpoint/2010/main" val="1351140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leadership requires diagnosing where you are leading others.</a:t>
            </a:r>
          </a:p>
          <a:p>
            <a:r>
              <a:rPr lang="en-US" dirty="0"/>
              <a:t>Like a doctor who fails to listen to their patient </a:t>
            </a:r>
            <a:r>
              <a:rPr lang="en-US" sz="1200" b="1" i="1" dirty="0">
                <a:effectLst/>
                <a:latin typeface="Times New Roman" panose="02020603050405020304" pitchFamily="18" charset="0"/>
                <a:ea typeface="Times New Roman" panose="02020603050405020304" pitchFamily="18" charset="0"/>
              </a:rPr>
              <a:t>Prescription without diagnosis is malpractice</a:t>
            </a:r>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17</a:t>
            </a:fld>
            <a:endParaRPr lang="en-US"/>
          </a:p>
        </p:txBody>
      </p:sp>
    </p:spTree>
    <p:extLst>
      <p:ext uri="{BB962C8B-B14F-4D97-AF65-F5344CB8AC3E}">
        <p14:creationId xmlns:p14="http://schemas.microsoft.com/office/powerpoint/2010/main" val="41607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Listening is a basic skill that we all possess, but few of us are really good at utilizing it. That is why we are spending so much time and effort in discussing this important issue to both leadership and salesmanship.</a:t>
            </a:r>
          </a:p>
        </p:txBody>
      </p:sp>
      <p:sp>
        <p:nvSpPr>
          <p:cNvPr id="4" name="Slide Number Placeholder 3"/>
          <p:cNvSpPr>
            <a:spLocks noGrp="1"/>
          </p:cNvSpPr>
          <p:nvPr>
            <p:ph type="sldNum" sz="quarter" idx="5"/>
          </p:nvPr>
        </p:nvSpPr>
        <p:spPr/>
        <p:txBody>
          <a:bodyPr/>
          <a:lstStyle/>
          <a:p>
            <a:fld id="{2F17AD3B-B59A-4E19-8DED-B151EC4D3622}" type="slidenum">
              <a:rPr lang="en-US" smtClean="0"/>
              <a:t>18</a:t>
            </a:fld>
            <a:endParaRPr lang="en-US"/>
          </a:p>
        </p:txBody>
      </p:sp>
    </p:spTree>
    <p:extLst>
      <p:ext uri="{BB962C8B-B14F-4D97-AF65-F5344CB8AC3E}">
        <p14:creationId xmlns:p14="http://schemas.microsoft.com/office/powerpoint/2010/main" val="360148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little video from yesteryear that demonstrates what happens when the speaker and the listener are inn different places and fail to understand each other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Memory is essential to the listening process because the information we retain when listening is how we create meaning from words. Because everyone has different memories, the speaker and the listener may attach different meanings to the same statement. On the other hand, why bother listening in the first place if we aren’t going to remember what we heard?</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Since our memories are fallible we don't always remember everything we've heard. Maybe we are trying to cram too much information from a conversation into the short-term memory box in our brain. That is something like a system overload and the result is nothing in the short-term memory bank to upload into the long-term memory.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There are many reasons why we forget some information that we've received. When you cram too much information into your short-term memory and the information isn’t needed anymore, it is purged from your brain before it can be transferred into your long-term memory.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Alternately, if you aren't paying attention to the information you receive you will attach little importance to it. Maybe you simply lacked motivation to listen carefully in the first place. Using information immediately after receiving it enhances information retention and lessens the forgetting curve. Retention is lessened when we engage in mindless listening, where little effort is made to listen to a speaker's message.</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A useful strategy of listening is to make the effort of simplifying what you hear so that one or two words will trigger your memory of what was said. Coincidental with that strategy is simplifying complicated words into simple, memorable, words.</a:t>
            </a:r>
          </a:p>
          <a:p>
            <a:br>
              <a:rPr lang="en-US" sz="1200" dirty="0">
                <a:latin typeface="Times New Roman" panose="02020603050405020304" pitchFamily="18" charset="0"/>
                <a:ea typeface="Times New Roman" panose="02020603050405020304" pitchFamily="18" charset="0"/>
              </a:rPr>
            </a:br>
            <a:endParaRPr lang="en-US" dirty="0"/>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19</a:t>
            </a:fld>
            <a:endParaRPr lang="en-US"/>
          </a:p>
        </p:txBody>
      </p:sp>
    </p:spTree>
    <p:extLst>
      <p:ext uri="{BB962C8B-B14F-4D97-AF65-F5344CB8AC3E}">
        <p14:creationId xmlns:p14="http://schemas.microsoft.com/office/powerpoint/2010/main" val="211565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marR="471145"/>
            <a:r>
              <a:rPr lang="en-US" sz="1900" b="1" i="1" dirty="0">
                <a:latin typeface="Times New Roman" panose="02020603050405020304" pitchFamily="18" charset="0"/>
                <a:ea typeface="Times New Roman" panose="02020603050405020304" pitchFamily="18" charset="0"/>
              </a:rPr>
              <a:t>"You learn when you listen. You earn when you listen; not just money, but respect."</a:t>
            </a:r>
            <a:endParaRPr lang="en-US" sz="1900" dirty="0">
              <a:latin typeface="Times New Roman" panose="02020603050405020304" pitchFamily="18" charset="0"/>
              <a:ea typeface="Times New Roman" panose="02020603050405020304" pitchFamily="18" charset="0"/>
            </a:endParaRPr>
          </a:p>
          <a:p>
            <a:pPr marL="471145" marR="471145" algn="r"/>
            <a:r>
              <a:rPr lang="en-US" sz="1900" b="1" i="1" dirty="0">
                <a:latin typeface="Times New Roman" panose="02020603050405020304" pitchFamily="18" charset="0"/>
                <a:ea typeface="Times New Roman" panose="02020603050405020304" pitchFamily="18" charset="0"/>
              </a:rPr>
              <a:t>Harvey Mackay </a:t>
            </a:r>
            <a:endParaRPr lang="en-US" sz="1900" dirty="0">
              <a:latin typeface="Times New Roman" panose="02020603050405020304" pitchFamily="18" charset="0"/>
              <a:ea typeface="Times New Roman" panose="02020603050405020304" pitchFamily="18" charset="0"/>
            </a:endParaRPr>
          </a:p>
          <a:p>
            <a:pPr marL="471145" marR="471145" algn="r"/>
            <a:r>
              <a:rPr lang="en-US" sz="1900" b="1" i="1" dirty="0">
                <a:latin typeface="Times New Roman" panose="02020603050405020304" pitchFamily="18" charset="0"/>
                <a:ea typeface="Times New Roman" panose="02020603050405020304" pitchFamily="18" charset="0"/>
              </a:rPr>
              <a:t>Author and Motivational Speaker.</a:t>
            </a: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 old axiom that nobody cares how much you know; until they know how much you care makes as much sense today as it ever did. You earn respect from others for your thoughts and opinions by showing interest and concern for their views. </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2</a:t>
            </a:fld>
            <a:endParaRPr lang="en-US"/>
          </a:p>
        </p:txBody>
      </p:sp>
    </p:spTree>
    <p:extLst>
      <p:ext uri="{BB962C8B-B14F-4D97-AF65-F5344CB8AC3E}">
        <p14:creationId xmlns:p14="http://schemas.microsoft.com/office/powerpoint/2010/main" val="65744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sz="1900" b="1" i="1" dirty="0">
                <a:latin typeface="Times New Roman" panose="02020603050405020304" pitchFamily="18" charset="0"/>
                <a:ea typeface="Times New Roman" panose="02020603050405020304" pitchFamily="18" charset="0"/>
              </a:rPr>
              <a:t>You cannot be a great leader unless you know where you’re going. And you can’t you great leader as you know where you are to start.</a:t>
            </a:r>
          </a:p>
          <a:p>
            <a:pPr defTabSz="942289"/>
            <a:endParaRPr lang="en-US" sz="1900" b="1" i="1" dirty="0">
              <a:latin typeface="Times New Roman" panose="02020603050405020304" pitchFamily="18" charset="0"/>
              <a:ea typeface="Times New Roman" panose="02020603050405020304" pitchFamily="18" charset="0"/>
            </a:endParaRPr>
          </a:p>
          <a:p>
            <a:pPr defTabSz="942289"/>
            <a:r>
              <a:rPr lang="en-US" sz="1900" b="1" i="1" dirty="0">
                <a:latin typeface="Times New Roman" panose="02020603050405020304" pitchFamily="18" charset="0"/>
                <a:ea typeface="Times New Roman" panose="02020603050405020304" pitchFamily="18" charset="0"/>
              </a:rPr>
              <a:t>Famed football coach Lou Holtz said, “I never learned anything while I was talking.”</a:t>
            </a:r>
            <a:endParaRPr lang="en-US" sz="1900" dirty="0">
              <a:latin typeface="Times New Roman" panose="02020603050405020304" pitchFamily="18" charset="0"/>
              <a:ea typeface="Times New Roman" panose="02020603050405020304" pitchFamily="18" charset="0"/>
            </a:endParaRPr>
          </a:p>
          <a:p>
            <a:pPr defTabSz="942289"/>
            <a:endParaRPr lang="en-US" sz="1900" b="1" i="1" dirty="0">
              <a:latin typeface="Times New Roman" panose="02020603050405020304" pitchFamily="18" charset="0"/>
              <a:ea typeface="Times New Roman" panose="02020603050405020304" pitchFamily="18" charset="0"/>
            </a:endParaRPr>
          </a:p>
          <a:p>
            <a:pPr defTabSz="942289"/>
            <a:r>
              <a:rPr lang="en-US" sz="1900" b="1" i="1" dirty="0">
                <a:latin typeface="Times New Roman" panose="02020603050405020304" pitchFamily="18" charset="0"/>
                <a:ea typeface="Times New Roman" panose="02020603050405020304" pitchFamily="18" charset="0"/>
              </a:rPr>
              <a:t>Prescription without diagnosis is malpractice; </a:t>
            </a:r>
            <a:r>
              <a:rPr lang="en-US" sz="1900" b="1" i="1" u="sng" dirty="0">
                <a:latin typeface="Times New Roman" panose="02020603050405020304" pitchFamily="18" charset="0"/>
                <a:ea typeface="Times New Roman" panose="02020603050405020304" pitchFamily="18" charset="0"/>
              </a:rPr>
              <a:t>no matter what the context.</a:t>
            </a:r>
            <a:r>
              <a:rPr lang="en-US" sz="1900" i="1" dirty="0">
                <a:latin typeface="Times New Roman" panose="02020603050405020304" pitchFamily="18"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3</a:t>
            </a:fld>
            <a:endParaRPr lang="en-US"/>
          </a:p>
        </p:txBody>
      </p:sp>
    </p:spTree>
    <p:extLst>
      <p:ext uri="{BB962C8B-B14F-4D97-AF65-F5344CB8AC3E}">
        <p14:creationId xmlns:p14="http://schemas.microsoft.com/office/powerpoint/2010/main" val="136051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Communication involves several different skills including speaking, writing, reading and listening.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Two of those skills are expressive skills that allow the skilled users to </a:t>
            </a:r>
            <a:r>
              <a:rPr lang="en-US" sz="1800" b="1" dirty="0">
                <a:effectLst/>
                <a:latin typeface="Times New Roman" panose="02020603050405020304" pitchFamily="18" charset="0"/>
                <a:ea typeface="Times New Roman" panose="02020603050405020304" pitchFamily="18" charset="0"/>
              </a:rPr>
              <a:t>express</a:t>
            </a:r>
            <a:r>
              <a:rPr lang="en-US" sz="1800" dirty="0">
                <a:effectLst/>
                <a:latin typeface="Times New Roman" panose="02020603050405020304" pitchFamily="18" charset="0"/>
                <a:ea typeface="Times New Roman" panose="02020603050405020304" pitchFamily="18" charset="0"/>
              </a:rPr>
              <a:t> their ideas.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As a demonstration of their importance, reading, writing and speaking are all central skills required of every high school student.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Our educators either don’t weigh the skills of listening as high of a priority or they simply don’t know how to teach this skill.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Not so surprisingly most teenagers are able to completely avoid the use of almost all forms of communications. </a:t>
            </a:r>
          </a:p>
          <a:p>
            <a:endParaRPr lang="en-US" dirty="0"/>
          </a:p>
          <a:p>
            <a:r>
              <a:rPr lang="en-US" dirty="0"/>
              <a:t>It is evident from nature that God gave each of us two ears and only one mouth. Evidently, she thought listening was twice as important as talking.</a:t>
            </a:r>
          </a:p>
        </p:txBody>
      </p:sp>
      <p:sp>
        <p:nvSpPr>
          <p:cNvPr id="4" name="Slide Number Placeholder 3"/>
          <p:cNvSpPr>
            <a:spLocks noGrp="1"/>
          </p:cNvSpPr>
          <p:nvPr>
            <p:ph type="sldNum" sz="quarter" idx="5"/>
          </p:nvPr>
        </p:nvSpPr>
        <p:spPr/>
        <p:txBody>
          <a:bodyPr/>
          <a:lstStyle/>
          <a:p>
            <a:fld id="{2F17AD3B-B59A-4E19-8DED-B151EC4D3622}" type="slidenum">
              <a:rPr lang="en-US" smtClean="0"/>
              <a:t>4</a:t>
            </a:fld>
            <a:endParaRPr lang="en-US"/>
          </a:p>
        </p:txBody>
      </p:sp>
    </p:spTree>
    <p:extLst>
      <p:ext uri="{BB962C8B-B14F-4D97-AF65-F5344CB8AC3E}">
        <p14:creationId xmlns:p14="http://schemas.microsoft.com/office/powerpoint/2010/main" val="191905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ea typeface="Times New Roman" panose="02020603050405020304" pitchFamily="18" charset="0"/>
              </a:rPr>
              <a:t>Imagine with me that we are all traveling at 500 mph at an altitude of 30,000 feet in an airplane built by the lowest bidder.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Before take off you received that mandatory safety briefing and probably managed with as little pain as possible to endure the message.</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Later in the flight you hear across the intercom this message,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"Ladies and gentlemen this is your captain speaking. In about five minutes we are going to make an emergency landing. If you listen carefully to the instructions I am about to give there will be no injuries or deaths.“</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b="1" dirty="0">
                <a:latin typeface="Times New Roman" panose="02020603050405020304" pitchFamily="18" charset="0"/>
                <a:ea typeface="Times New Roman" panose="02020603050405020304" pitchFamily="18" charset="0"/>
              </a:rPr>
              <a:t>You are about to exercise those listening skills more effectively than ever before.</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5</a:t>
            </a:fld>
            <a:endParaRPr lang="en-US"/>
          </a:p>
        </p:txBody>
      </p:sp>
    </p:spTree>
    <p:extLst>
      <p:ext uri="{BB962C8B-B14F-4D97-AF65-F5344CB8AC3E}">
        <p14:creationId xmlns:p14="http://schemas.microsoft.com/office/powerpoint/2010/main" val="101658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marR="471145"/>
            <a:r>
              <a:rPr lang="en-US" sz="1900" b="1" i="1" dirty="0">
                <a:latin typeface="Times New Roman" panose="02020603050405020304" pitchFamily="18" charset="0"/>
                <a:ea typeface="Times New Roman" panose="02020603050405020304" pitchFamily="18" charset="0"/>
              </a:rPr>
              <a:t>"A good listener tries to understand what the other person is saying. In the end he may disagree sharply, but because he disagrees, he wants to know exactly what it is he is disagreeing with."</a:t>
            </a:r>
            <a:endParaRPr lang="en-US" sz="1900" dirty="0">
              <a:latin typeface="Times New Roman" panose="02020603050405020304" pitchFamily="18" charset="0"/>
              <a:ea typeface="Times New Roman" panose="02020603050405020304" pitchFamily="18" charset="0"/>
            </a:endParaRPr>
          </a:p>
          <a:p>
            <a:pPr marL="471145" marR="471145" algn="r"/>
            <a:r>
              <a:rPr lang="en-US" sz="1900" b="1" i="1" dirty="0">
                <a:latin typeface="Times New Roman" panose="02020603050405020304" pitchFamily="18" charset="0"/>
                <a:ea typeface="Times New Roman" panose="02020603050405020304" pitchFamily="18" charset="0"/>
              </a:rPr>
              <a:t>Kenneth A. Wells</a:t>
            </a:r>
            <a:endParaRPr lang="en-US" sz="1900" dirty="0">
              <a:latin typeface="Times New Roman" panose="02020603050405020304" pitchFamily="18" charset="0"/>
              <a:ea typeface="Times New Roman" panose="02020603050405020304" pitchFamily="18" charset="0"/>
            </a:endParaRPr>
          </a:p>
          <a:p>
            <a:pPr marL="471145" marR="471145" algn="r"/>
            <a:r>
              <a:rPr lang="en-US" sz="1900" b="1" i="1" dirty="0">
                <a:latin typeface="Times New Roman" panose="02020603050405020304" pitchFamily="18" charset="0"/>
                <a:ea typeface="Times New Roman" panose="02020603050405020304" pitchFamily="18" charset="0"/>
              </a:rPr>
              <a:t>Journalist and Novelist</a:t>
            </a: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 first part of listening is simply comprehension. That part of listening can be translated to mean accurately identifying speech sounds and understanding those sounds as words. We are constantly bombarded with noise, so the listener has to select which of those sounds is actually speech and pay attention to the appropriate sounds.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Then you have to break those sounds into words. This may seem to be an over simplification unless you try it in an unfamiliar language where the speech sounds blend together into a continuous cluster.</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6</a:t>
            </a:fld>
            <a:endParaRPr lang="en-US"/>
          </a:p>
        </p:txBody>
      </p:sp>
    </p:spTree>
    <p:extLst>
      <p:ext uri="{BB962C8B-B14F-4D97-AF65-F5344CB8AC3E}">
        <p14:creationId xmlns:p14="http://schemas.microsoft.com/office/powerpoint/2010/main" val="120043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ea typeface="Times New Roman" panose="02020603050405020304" pitchFamily="18" charset="0"/>
              </a:rPr>
              <a:t>Listening can be more than simply being quiet while the other person rambles. </a:t>
            </a:r>
          </a:p>
          <a:p>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Active listening is a structured way of listening and responding to others, focusing attention on the speaker. Suspending one's own frame of reference, suspending judgment and avoiding other internal mental activities are important to fully attend to the speaker.</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Active listening can be broken down to three primary elements that comprise active listening: comprehending, retaining, and responding.</a:t>
            </a:r>
          </a:p>
          <a:p>
            <a:pPr defTabSz="942289"/>
            <a:r>
              <a:rPr lang="en-US" sz="1900" dirty="0">
                <a:latin typeface="Times New Roman" panose="02020603050405020304" pitchFamily="18" charset="0"/>
                <a:ea typeface="Times New Roman" panose="02020603050405020304" pitchFamily="18" charset="0"/>
              </a:rPr>
              <a:t>Listening is the tool that enables you, the leader or sales professional, to know where you should be leading to or what you should be selling. Listening is the skill that allows the leader to define the common vision and the common vision defines the goals or destination.</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7</a:t>
            </a:fld>
            <a:endParaRPr lang="en-US"/>
          </a:p>
        </p:txBody>
      </p:sp>
    </p:spTree>
    <p:extLst>
      <p:ext uri="{BB962C8B-B14F-4D97-AF65-F5344CB8AC3E}">
        <p14:creationId xmlns:p14="http://schemas.microsoft.com/office/powerpoint/2010/main" val="114686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3200" b="0" i="0" dirty="0">
                <a:solidFill>
                  <a:srgbClr val="666666"/>
                </a:solidFill>
                <a:effectLst/>
                <a:latin typeface="Droid sans"/>
              </a:rPr>
              <a:t>Seeking first to understand before being understood isn’t about who’s right or wrong; it is a philosophy of effective communication. When you practice this method, you’ll notice that the people you communicate with will feel listened to, heard, and understood. This will translate into better, more loving relationship</a:t>
            </a: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Memory is essential to the listening process because the information we retain when listening is how we create meaning from words. Because everyone has different memories, the speaker and the listener may attach different meanings to the same statement. On the other hand, why bother listening in the first place if we aren’t going to remember what we heard?</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Since our memories are fallible we don't always remember everything we've heard. Maybe we are trying to cram too much information from a conversation into the short-term memory box in our brain. That is something like a system overload and the result is nothing in the short-term memory bank to upload into the long-term memory.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There are many reasons why we forget some information that we've received. When you cram too much information into your short-term memory and the information isn’t needed anymore, it is purged from your brain before it can be transferred into your long-term memory.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Alternately, if you aren't paying attention to the information you receive you will attach little importance to it. Maybe you simply lacked motivation to listen carefully in the first place. Using information immediately after receiving it enhances information retention and lessens the forgetting curve. Retention is lessened when we engage in mindless listening, where little effort is made to listen to a speaker's message.</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 useful strategy of listening is to make the effort of simplifying what you hear so that one or two words will trigger your memory of what was said. Coincidental with that strategy is simplifying complicated words into simple, memorable, words.</a:t>
            </a:r>
          </a:p>
          <a:p>
            <a:br>
              <a:rPr lang="en-US" sz="1900" dirty="0">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8</a:t>
            </a:fld>
            <a:endParaRPr lang="en-US"/>
          </a:p>
        </p:txBody>
      </p:sp>
    </p:spTree>
    <p:extLst>
      <p:ext uri="{BB962C8B-B14F-4D97-AF65-F5344CB8AC3E}">
        <p14:creationId xmlns:p14="http://schemas.microsoft.com/office/powerpoint/2010/main" val="157278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300"/>
              </a:spcAft>
            </a:pPr>
            <a:r>
              <a:rPr lang="en-US" sz="1800" b="1" dirty="0">
                <a:effectLst/>
                <a:latin typeface="Arial" panose="020B0604020202020204" pitchFamily="34" charset="0"/>
              </a:rPr>
              <a:t>Proverb Simplification Exercise</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Retaining what you hear is often a matter of simplifying what is said to make retention easier. Unfortunately, some people like to use big words to obfuscate what they want in the hope of impressing their listeners. Unfortunately, it seldom makes a positive impression. </a:t>
            </a: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Here are a few examples:</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R="0" lvl="0">
              <a:spcBef>
                <a:spcPts val="600"/>
              </a:spcBef>
              <a:spcAft>
                <a:spcPts val="600"/>
              </a:spcAft>
              <a:tabLst>
                <a:tab pos="457200" algn="l"/>
              </a:tabLst>
            </a:pPr>
            <a:r>
              <a:rPr lang="en-US" sz="1800" dirty="0">
                <a:effectLst/>
                <a:latin typeface="Times New Roman" panose="02020603050405020304" pitchFamily="18" charset="0"/>
                <a:ea typeface="Times New Roman" panose="02020603050405020304" pitchFamily="18" charset="0"/>
              </a:rPr>
              <a:t>Impetuous celebrity engenders purposeless spoilage.</a:t>
            </a: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CLICK TO SEE &gt;  Haste makes waste</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17AD3B-B59A-4E19-8DED-B151EC4D3622}" type="slidenum">
              <a:rPr lang="en-US" smtClean="0"/>
              <a:t>9</a:t>
            </a:fld>
            <a:endParaRPr lang="en-US"/>
          </a:p>
        </p:txBody>
      </p:sp>
    </p:spTree>
    <p:extLst>
      <p:ext uri="{BB962C8B-B14F-4D97-AF65-F5344CB8AC3E}">
        <p14:creationId xmlns:p14="http://schemas.microsoft.com/office/powerpoint/2010/main" val="200607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8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8C2B-85F4-9D12-7F33-DCC9918CFB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95566-6B6D-8523-93F3-B60F87D8B1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43EB4-4F16-C9DF-828D-F3727AF8D196}"/>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5" name="Footer Placeholder 4">
            <a:extLst>
              <a:ext uri="{FF2B5EF4-FFF2-40B4-BE49-F238E27FC236}">
                <a16:creationId xmlns:a16="http://schemas.microsoft.com/office/drawing/2014/main" id="{26797E60-156F-F05D-97EE-EFB3F1843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BF7282-2CF5-3E9E-9B1A-AC162D7FCA95}"/>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14849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AC495-A983-3C76-499D-8766770880B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6F95B9-03C9-B1A7-FC1C-8DD143D05E5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CD1BD-C4CC-1AD6-B3B1-0AB734CE8600}"/>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5" name="Footer Placeholder 4">
            <a:extLst>
              <a:ext uri="{FF2B5EF4-FFF2-40B4-BE49-F238E27FC236}">
                <a16:creationId xmlns:a16="http://schemas.microsoft.com/office/drawing/2014/main" id="{01A179EC-A8F0-3B82-6815-D926C5702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2892E-4BD5-1D51-59E5-A9A9280719CA}"/>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399782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827B-2238-FC4D-A93C-EA56663754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1DDC50-EC68-CAF6-8A67-B10343B9C7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D7381-F341-61ED-6BAD-114B89CF09D4}"/>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5" name="Footer Placeholder 4">
            <a:extLst>
              <a:ext uri="{FF2B5EF4-FFF2-40B4-BE49-F238E27FC236}">
                <a16:creationId xmlns:a16="http://schemas.microsoft.com/office/drawing/2014/main" id="{1C3036AC-D0D1-0EB2-B96B-404F0DD2BC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961415-86BF-293D-D1A8-D263884AD0B3}"/>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4013534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961E-4EC0-AC2D-437B-800CC6BB3F0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16F40-B53A-FE34-56F2-16A42A1611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F293E-B475-D168-F8E4-8A31796977FA}"/>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5" name="Footer Placeholder 4">
            <a:extLst>
              <a:ext uri="{FF2B5EF4-FFF2-40B4-BE49-F238E27FC236}">
                <a16:creationId xmlns:a16="http://schemas.microsoft.com/office/drawing/2014/main" id="{7235B3AF-3C1A-68D5-C8C0-D54545E544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EC93E0-19EF-BF05-1A02-C74932B151E2}"/>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39166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DE1E-B6E2-CEF7-B634-3D219375E6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9A38A6-9E88-3697-F435-3A5751F293D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57F9F6-AD09-66C8-5A1D-EDE4C1C392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82302-61BA-23BF-CE34-73903CCF1C89}"/>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6" name="Footer Placeholder 5">
            <a:extLst>
              <a:ext uri="{FF2B5EF4-FFF2-40B4-BE49-F238E27FC236}">
                <a16:creationId xmlns:a16="http://schemas.microsoft.com/office/drawing/2014/main" id="{F24F510D-2080-0AA1-2747-6B57A9EF26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3B7BD8-461A-6998-9387-C8253FF69DB7}"/>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397369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8B2E-0374-5B35-CB1C-11F6FD5B5E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C0E8E1A-7FC9-8707-AEA1-C17C5DE4C5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4E4BE-0E3D-D721-2FE6-9E2CC25498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B5E70-0F97-7A18-88CC-A84833BA2B2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E20E91-47D6-AD08-E923-0014858CF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D238A2-896A-A56C-B280-416132895735}"/>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8" name="Footer Placeholder 7">
            <a:extLst>
              <a:ext uri="{FF2B5EF4-FFF2-40B4-BE49-F238E27FC236}">
                <a16:creationId xmlns:a16="http://schemas.microsoft.com/office/drawing/2014/main" id="{28711BDB-2FFA-1C66-2746-C73514AE5C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E68EA7-B50C-6A66-3EF3-9F2844DA5B5F}"/>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366444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5C31-30F8-499B-8204-59B9ED2CC7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87CEE3-08D8-6C61-930F-CDBB15619565}"/>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4" name="Footer Placeholder 3">
            <a:extLst>
              <a:ext uri="{FF2B5EF4-FFF2-40B4-BE49-F238E27FC236}">
                <a16:creationId xmlns:a16="http://schemas.microsoft.com/office/drawing/2014/main" id="{186A4984-393F-6139-27F7-F25FB72BA9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347461-3C2D-A9A3-DF09-F3C06C975AAF}"/>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4197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524F7-6BE3-1933-20FF-81ABC328BC52}"/>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3" name="Footer Placeholder 2">
            <a:extLst>
              <a:ext uri="{FF2B5EF4-FFF2-40B4-BE49-F238E27FC236}">
                <a16:creationId xmlns:a16="http://schemas.microsoft.com/office/drawing/2014/main" id="{864C53F5-0D42-D78D-2B88-E904740E68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6AF982-92D4-025C-4FB6-733A2186AD7E}"/>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288721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5882-5310-ABB5-4725-314ABACB09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F13216-4829-6E14-1325-CD61A7583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95397-16CA-11DD-E0CC-0467A37D60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931D3-686A-D376-140C-5852D9269CA1}"/>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6" name="Footer Placeholder 5">
            <a:extLst>
              <a:ext uri="{FF2B5EF4-FFF2-40B4-BE49-F238E27FC236}">
                <a16:creationId xmlns:a16="http://schemas.microsoft.com/office/drawing/2014/main" id="{BAA1D19B-3FBE-C9E1-E8C4-44446E5DE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0CCBAF-A415-930E-B46A-875761D37DBB}"/>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784885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A6F5-DF25-889B-36E2-1B089F0508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E20B4-0516-19C2-B524-BADCB7B81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BF19C6-06F3-0831-D99E-495BFB968C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229C6-E36C-4DA3-A372-2BD3ACA5BA92}"/>
              </a:ext>
            </a:extLst>
          </p:cNvPr>
          <p:cNvSpPr>
            <a:spLocks noGrp="1"/>
          </p:cNvSpPr>
          <p:nvPr>
            <p:ph type="dt" sz="half" idx="10"/>
          </p:nvPr>
        </p:nvSpPr>
        <p:spPr>
          <a:xfrm>
            <a:off x="838200" y="6356350"/>
            <a:ext cx="2743200" cy="365125"/>
          </a:xfrm>
          <a:prstGeom prst="rect">
            <a:avLst/>
          </a:prstGeom>
        </p:spPr>
        <p:txBody>
          <a:bodyPr/>
          <a:lstStyle/>
          <a:p>
            <a:fld id="{BE81F237-1421-4946-AB3F-800C2859F3EC}" type="datetimeFigureOut">
              <a:rPr lang="en-US" smtClean="0"/>
              <a:t>4/18/2023</a:t>
            </a:fld>
            <a:endParaRPr lang="en-US"/>
          </a:p>
        </p:txBody>
      </p:sp>
      <p:sp>
        <p:nvSpPr>
          <p:cNvPr id="6" name="Footer Placeholder 5">
            <a:extLst>
              <a:ext uri="{FF2B5EF4-FFF2-40B4-BE49-F238E27FC236}">
                <a16:creationId xmlns:a16="http://schemas.microsoft.com/office/drawing/2014/main" id="{B1012826-4928-FA8B-770A-1CC92564EE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4A1C90-63DB-6C97-3018-BF5559A98533}"/>
              </a:ext>
            </a:extLst>
          </p:cNvPr>
          <p:cNvSpPr>
            <a:spLocks noGrp="1"/>
          </p:cNvSpPr>
          <p:nvPr>
            <p:ph type="sldNum" sz="quarter" idx="12"/>
          </p:nvPr>
        </p:nvSpPr>
        <p:spPr>
          <a:xfrm>
            <a:off x="8610600" y="6356350"/>
            <a:ext cx="2743200" cy="365125"/>
          </a:xfrm>
          <a:prstGeom prst="rect">
            <a:avLst/>
          </a:prstGeom>
        </p:spPr>
        <p:txBody>
          <a:bodyPr/>
          <a:lstStyle/>
          <a:p>
            <a:fld id="{AB53CEA0-110B-4F5C-90D2-D2DE95280B1E}" type="slidenum">
              <a:rPr lang="en-US" smtClean="0"/>
              <a:t>‹#›</a:t>
            </a:fld>
            <a:endParaRPr lang="en-US"/>
          </a:p>
        </p:txBody>
      </p:sp>
    </p:spTree>
    <p:extLst>
      <p:ext uri="{BB962C8B-B14F-4D97-AF65-F5344CB8AC3E}">
        <p14:creationId xmlns:p14="http://schemas.microsoft.com/office/powerpoint/2010/main" val="278449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683C454D-68A1-F024-D775-7099DB8CBB17}"/>
              </a:ext>
            </a:extLst>
          </p:cNvPr>
          <p:cNvPicPr>
            <a:picLocks noChangeAspect="1"/>
          </p:cNvPicPr>
          <p:nvPr userDrawn="1"/>
        </p:nvPicPr>
        <p:blipFill>
          <a:blip r:embed="rId13">
            <a:alphaModFix amt="21000"/>
            <a:extLst>
              <a:ext uri="{28A0092B-C50C-407E-A947-70E740481C1C}">
                <a14:useLocalDpi xmlns:a14="http://schemas.microsoft.com/office/drawing/2010/main" val="0"/>
              </a:ext>
            </a:extLst>
          </a:blip>
          <a:stretch>
            <a:fillRect/>
          </a:stretch>
        </p:blipFill>
        <p:spPr>
          <a:xfrm>
            <a:off x="241161" y="512465"/>
            <a:ext cx="12192000" cy="8450664"/>
          </a:xfrm>
          <a:prstGeom prst="rect">
            <a:avLst/>
          </a:prstGeom>
        </p:spPr>
      </p:pic>
    </p:spTree>
    <p:extLst>
      <p:ext uri="{BB962C8B-B14F-4D97-AF65-F5344CB8AC3E}">
        <p14:creationId xmlns:p14="http://schemas.microsoft.com/office/powerpoint/2010/main" val="3908271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451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FA0B8-A9BD-8465-D180-7B56360A7307}"/>
              </a:ext>
            </a:extLst>
          </p:cNvPr>
          <p:cNvSpPr txBox="1"/>
          <p:nvPr/>
        </p:nvSpPr>
        <p:spPr>
          <a:xfrm>
            <a:off x="3652781" y="2382559"/>
            <a:ext cx="8309114" cy="1323439"/>
          </a:xfrm>
          <a:prstGeom prst="rect">
            <a:avLst/>
          </a:prstGeom>
          <a:noFill/>
        </p:spPr>
        <p:txBody>
          <a:bodyPr wrap="square">
            <a:spAutoFit/>
          </a:bodyPr>
          <a:lstStyle/>
          <a:p>
            <a:pPr marR="0" lvl="0" algn="ctr">
              <a:spcBef>
                <a:spcPts val="600"/>
              </a:spcBef>
              <a:spcAft>
                <a:spcPts val="600"/>
              </a:spcAft>
              <a:tabLst>
                <a:tab pos="457200" algn="l"/>
              </a:tabLst>
            </a:pPr>
            <a:r>
              <a:rPr lang="en-US" sz="4000" dirty="0">
                <a:effectLst/>
                <a:latin typeface="Times New Roman" panose="02020603050405020304" pitchFamily="18" charset="0"/>
                <a:ea typeface="Times New Roman" panose="02020603050405020304" pitchFamily="18" charset="0"/>
              </a:rPr>
              <a:t>Illegal transgression has no remuneration for its perpetrators. </a:t>
            </a:r>
          </a:p>
        </p:txBody>
      </p:sp>
      <p:sp>
        <p:nvSpPr>
          <p:cNvPr id="5" name="TextBox 4">
            <a:extLst>
              <a:ext uri="{FF2B5EF4-FFF2-40B4-BE49-F238E27FC236}">
                <a16:creationId xmlns:a16="http://schemas.microsoft.com/office/drawing/2014/main" id="{8B91BB83-A642-8C70-F9EE-72747796DAD3}"/>
              </a:ext>
            </a:extLst>
          </p:cNvPr>
          <p:cNvSpPr txBox="1"/>
          <p:nvPr/>
        </p:nvSpPr>
        <p:spPr>
          <a:xfrm>
            <a:off x="4314770" y="4713641"/>
            <a:ext cx="6255026" cy="707886"/>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Crime does not pay.</a:t>
            </a:r>
          </a:p>
        </p:txBody>
      </p:sp>
      <p:pic>
        <p:nvPicPr>
          <p:cNvPr id="2" name="Illegal transgression has no remuneration for its perpetrators.">
            <a:hlinkClick r:id="" action="ppaction://media"/>
            <a:extLst>
              <a:ext uri="{FF2B5EF4-FFF2-40B4-BE49-F238E27FC236}">
                <a16:creationId xmlns:a16="http://schemas.microsoft.com/office/drawing/2014/main" id="{FDD6BA89-4547-7D03-1D52-401AF8C11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3281" y="5996997"/>
            <a:ext cx="487363" cy="487363"/>
          </a:xfrm>
          <a:prstGeom prst="rect">
            <a:avLst/>
          </a:prstGeom>
        </p:spPr>
      </p:pic>
      <p:pic>
        <p:nvPicPr>
          <p:cNvPr id="6" name="Picture 5" descr="Business woman raising hand">
            <a:extLst>
              <a:ext uri="{FF2B5EF4-FFF2-40B4-BE49-F238E27FC236}">
                <a16:creationId xmlns:a16="http://schemas.microsoft.com/office/drawing/2014/main" id="{BBB95EDD-FF93-7F04-3D98-C16D31182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78" y="255685"/>
            <a:ext cx="3023836" cy="6228675"/>
          </a:xfrm>
          <a:prstGeom prst="rect">
            <a:avLst/>
          </a:prstGeom>
        </p:spPr>
      </p:pic>
    </p:spTree>
    <p:extLst>
      <p:ext uri="{BB962C8B-B14F-4D97-AF65-F5344CB8AC3E}">
        <p14:creationId xmlns:p14="http://schemas.microsoft.com/office/powerpoint/2010/main" val="12415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FA0B8-A9BD-8465-D180-7B56360A7307}"/>
              </a:ext>
            </a:extLst>
          </p:cNvPr>
          <p:cNvSpPr txBox="1"/>
          <p:nvPr/>
        </p:nvSpPr>
        <p:spPr>
          <a:xfrm>
            <a:off x="3964045" y="2206860"/>
            <a:ext cx="7509164" cy="2708434"/>
          </a:xfrm>
          <a:prstGeom prst="rect">
            <a:avLst/>
          </a:prstGeom>
          <a:noFill/>
        </p:spPr>
        <p:txBody>
          <a:bodyPr wrap="square">
            <a:spAutoFit/>
          </a:bodyPr>
          <a:lstStyle/>
          <a:p>
            <a:pPr marR="0" lvl="0" algn="ctr">
              <a:spcBef>
                <a:spcPts val="600"/>
              </a:spcBef>
              <a:spcAft>
                <a:spcPts val="600"/>
              </a:spcAft>
              <a:tabLst>
                <a:tab pos="457200" algn="l"/>
              </a:tabLst>
            </a:pPr>
            <a:r>
              <a:rPr lang="en-US" sz="4000" dirty="0">
                <a:effectLst/>
                <a:latin typeface="Times New Roman" panose="02020603050405020304" pitchFamily="18" charset="0"/>
                <a:ea typeface="Times New Roman" panose="02020603050405020304" pitchFamily="18" charset="0"/>
              </a:rPr>
              <a:t>A winged and feathered animal in the digital limb is as valuable as duet in the shrubbery.</a:t>
            </a:r>
          </a:p>
          <a:p>
            <a:pPr marR="0" lvl="0">
              <a:spcBef>
                <a:spcPts val="600"/>
              </a:spcBef>
              <a:spcAft>
                <a:spcPts val="600"/>
              </a:spcAft>
              <a:tabLst>
                <a:tab pos="457200" algn="l"/>
              </a:tabLst>
            </a:pP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B7B9EE1-8900-AEC5-6B56-895B7ACA313B}"/>
              </a:ext>
            </a:extLst>
          </p:cNvPr>
          <p:cNvSpPr txBox="1"/>
          <p:nvPr/>
        </p:nvSpPr>
        <p:spPr>
          <a:xfrm>
            <a:off x="4411445" y="4480349"/>
            <a:ext cx="6614363" cy="1323439"/>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A bird in the hand is worth two in the bush.</a:t>
            </a:r>
          </a:p>
        </p:txBody>
      </p:sp>
      <p:pic>
        <p:nvPicPr>
          <p:cNvPr id="2" name="A winged and feathered animal in the digital limb is as valuable as duet in the shrubbery.">
            <a:hlinkClick r:id="" action="ppaction://media"/>
            <a:extLst>
              <a:ext uri="{FF2B5EF4-FFF2-40B4-BE49-F238E27FC236}">
                <a16:creationId xmlns:a16="http://schemas.microsoft.com/office/drawing/2014/main" id="{50D77683-5440-209E-00E6-2130A8EAF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809" y="5803034"/>
            <a:ext cx="487363" cy="487363"/>
          </a:xfrm>
          <a:prstGeom prst="rect">
            <a:avLst/>
          </a:prstGeom>
        </p:spPr>
      </p:pic>
      <p:pic>
        <p:nvPicPr>
          <p:cNvPr id="7" name="Picture 6" descr="Businessman thumbs down">
            <a:extLst>
              <a:ext uri="{FF2B5EF4-FFF2-40B4-BE49-F238E27FC236}">
                <a16:creationId xmlns:a16="http://schemas.microsoft.com/office/drawing/2014/main" id="{C3413B5F-3CE2-4AA1-2D17-FEA87CA11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991" y="222106"/>
            <a:ext cx="2162295" cy="6068291"/>
          </a:xfrm>
          <a:prstGeom prst="rect">
            <a:avLst/>
          </a:prstGeom>
        </p:spPr>
      </p:pic>
    </p:spTree>
    <p:extLst>
      <p:ext uri="{BB962C8B-B14F-4D97-AF65-F5344CB8AC3E}">
        <p14:creationId xmlns:p14="http://schemas.microsoft.com/office/powerpoint/2010/main" val="389707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businessman presenting">
            <a:extLst>
              <a:ext uri="{FF2B5EF4-FFF2-40B4-BE49-F238E27FC236}">
                <a16:creationId xmlns:a16="http://schemas.microsoft.com/office/drawing/2014/main" id="{A43C501D-0346-2B93-B33B-3610CBB21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4113" y="365694"/>
            <a:ext cx="3801000" cy="6126612"/>
          </a:xfrm>
          <a:prstGeom prst="rect">
            <a:avLst/>
          </a:prstGeom>
        </p:spPr>
      </p:pic>
      <p:sp>
        <p:nvSpPr>
          <p:cNvPr id="4" name="TextBox 3">
            <a:extLst>
              <a:ext uri="{FF2B5EF4-FFF2-40B4-BE49-F238E27FC236}">
                <a16:creationId xmlns:a16="http://schemas.microsoft.com/office/drawing/2014/main" id="{D5DFA0B8-A9BD-8465-D180-7B56360A7307}"/>
              </a:ext>
            </a:extLst>
          </p:cNvPr>
          <p:cNvSpPr txBox="1"/>
          <p:nvPr/>
        </p:nvSpPr>
        <p:spPr>
          <a:xfrm>
            <a:off x="3837010" y="1919867"/>
            <a:ext cx="7659757" cy="2554545"/>
          </a:xfrm>
          <a:prstGeom prst="rect">
            <a:avLst/>
          </a:prstGeom>
          <a:noFill/>
        </p:spPr>
        <p:txBody>
          <a:bodyPr wrap="square">
            <a:spAutoFit/>
          </a:bodyPr>
          <a:lstStyle/>
          <a:p>
            <a:pPr marR="0" lvl="0" algn="ctr">
              <a:spcBef>
                <a:spcPts val="600"/>
              </a:spcBef>
              <a:spcAft>
                <a:spcPts val="600"/>
              </a:spcAft>
              <a:tabLst>
                <a:tab pos="457200" algn="l"/>
              </a:tabLst>
            </a:pPr>
            <a:r>
              <a:rPr lang="en-US" sz="4000" dirty="0">
                <a:effectLst/>
                <a:latin typeface="Times New Roman" panose="02020603050405020304" pitchFamily="18" charset="0"/>
                <a:ea typeface="Times New Roman" panose="02020603050405020304" pitchFamily="18" charset="0"/>
              </a:rPr>
              <a:t>The warm-blooded class </a:t>
            </a:r>
            <a:r>
              <a:rPr lang="en-US" sz="4000" dirty="0" err="1">
                <a:effectLst/>
                <a:latin typeface="Times New Roman" panose="02020603050405020304" pitchFamily="18" charset="0"/>
                <a:ea typeface="Times New Roman" panose="02020603050405020304" pitchFamily="18" charset="0"/>
              </a:rPr>
              <a:t>aves</a:t>
            </a:r>
            <a:r>
              <a:rPr lang="en-US" sz="4000" dirty="0">
                <a:effectLst/>
                <a:latin typeface="Times New Roman" panose="02020603050405020304" pitchFamily="18" charset="0"/>
                <a:ea typeface="Times New Roman" panose="02020603050405020304" pitchFamily="18" charset="0"/>
              </a:rPr>
              <a:t> who is governed by promptitude can apprehend the small, elongated, and slender creeping animal. </a:t>
            </a:r>
          </a:p>
        </p:txBody>
      </p:sp>
      <p:sp>
        <p:nvSpPr>
          <p:cNvPr id="5" name="TextBox 4">
            <a:extLst>
              <a:ext uri="{FF2B5EF4-FFF2-40B4-BE49-F238E27FC236}">
                <a16:creationId xmlns:a16="http://schemas.microsoft.com/office/drawing/2014/main" id="{A3875F51-E496-B8A6-1725-88694C54EEEB}"/>
              </a:ext>
            </a:extLst>
          </p:cNvPr>
          <p:cNvSpPr txBox="1"/>
          <p:nvPr/>
        </p:nvSpPr>
        <p:spPr>
          <a:xfrm>
            <a:off x="4352990" y="5160194"/>
            <a:ext cx="6627796" cy="707886"/>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The early bird gets the worm.</a:t>
            </a:r>
          </a:p>
        </p:txBody>
      </p:sp>
      <p:pic>
        <p:nvPicPr>
          <p:cNvPr id="2" name="The warm-blooded class aves who is governed by promptitude can apprehend the small, elongated, and slender creeping animal.">
            <a:hlinkClick r:id="" action="ppaction://media"/>
            <a:extLst>
              <a:ext uri="{FF2B5EF4-FFF2-40B4-BE49-F238E27FC236}">
                <a16:creationId xmlns:a16="http://schemas.microsoft.com/office/drawing/2014/main" id="{D5982160-08BC-341F-DB68-F88B2EB45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7887" y="6101925"/>
            <a:ext cx="487363" cy="487363"/>
          </a:xfrm>
          <a:prstGeom prst="rect">
            <a:avLst/>
          </a:prstGeom>
        </p:spPr>
      </p:pic>
    </p:spTree>
    <p:extLst>
      <p:ext uri="{BB962C8B-B14F-4D97-AF65-F5344CB8AC3E}">
        <p14:creationId xmlns:p14="http://schemas.microsoft.com/office/powerpoint/2010/main" val="409462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FA0B8-A9BD-8465-D180-7B56360A7307}"/>
              </a:ext>
            </a:extLst>
          </p:cNvPr>
          <p:cNvSpPr txBox="1"/>
          <p:nvPr/>
        </p:nvSpPr>
        <p:spPr>
          <a:xfrm>
            <a:off x="3864058" y="1792398"/>
            <a:ext cx="7015724" cy="1938992"/>
          </a:xfrm>
          <a:prstGeom prst="rect">
            <a:avLst/>
          </a:prstGeom>
          <a:noFill/>
        </p:spPr>
        <p:txBody>
          <a:bodyPr wrap="square">
            <a:spAutoFit/>
          </a:bodyPr>
          <a:lstStyle/>
          <a:p>
            <a:pPr marR="0" lvl="0" algn="ctr">
              <a:spcBef>
                <a:spcPts val="600"/>
              </a:spcBef>
              <a:spcAft>
                <a:spcPts val="600"/>
              </a:spcAft>
              <a:tabLst>
                <a:tab pos="457200" algn="l"/>
              </a:tabLst>
            </a:pPr>
            <a:r>
              <a:rPr lang="en-US" sz="4000" dirty="0">
                <a:effectLst/>
                <a:latin typeface="Times New Roman" panose="02020603050405020304" pitchFamily="18" charset="0"/>
                <a:ea typeface="Times New Roman" panose="02020603050405020304" pitchFamily="18" charset="0"/>
              </a:rPr>
              <a:t>Provide the privilege of enfranchisement, or I will feel that life is not worth living.</a:t>
            </a:r>
          </a:p>
        </p:txBody>
      </p:sp>
      <p:sp>
        <p:nvSpPr>
          <p:cNvPr id="5" name="TextBox 4">
            <a:extLst>
              <a:ext uri="{FF2B5EF4-FFF2-40B4-BE49-F238E27FC236}">
                <a16:creationId xmlns:a16="http://schemas.microsoft.com/office/drawing/2014/main" id="{132B4B07-0690-1A4B-FCE0-F90C4B34FC3D}"/>
              </a:ext>
            </a:extLst>
          </p:cNvPr>
          <p:cNvSpPr txBox="1"/>
          <p:nvPr/>
        </p:nvSpPr>
        <p:spPr>
          <a:xfrm>
            <a:off x="3670774" y="4804151"/>
            <a:ext cx="7402291" cy="707886"/>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Give me liberty or give me death.</a:t>
            </a:r>
          </a:p>
        </p:txBody>
      </p:sp>
      <p:pic>
        <p:nvPicPr>
          <p:cNvPr id="2" name="Provide the privilege of enfranchisement, or I will feel that life is not worth living.">
            <a:hlinkClick r:id="" action="ppaction://media"/>
            <a:extLst>
              <a:ext uri="{FF2B5EF4-FFF2-40B4-BE49-F238E27FC236}">
                <a16:creationId xmlns:a16="http://schemas.microsoft.com/office/drawing/2014/main" id="{DEE51333-E9F4-69E0-F138-D29BE0059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5525" y="6145359"/>
            <a:ext cx="487363" cy="487363"/>
          </a:xfrm>
          <a:prstGeom prst="rect">
            <a:avLst/>
          </a:prstGeom>
        </p:spPr>
      </p:pic>
      <p:pic>
        <p:nvPicPr>
          <p:cNvPr id="7" name="Picture 6" descr="Young business woman on a call shocked">
            <a:extLst>
              <a:ext uri="{FF2B5EF4-FFF2-40B4-BE49-F238E27FC236}">
                <a16:creationId xmlns:a16="http://schemas.microsoft.com/office/drawing/2014/main" id="{9A8236D0-E799-8346-9801-3521A430B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98" y="592140"/>
            <a:ext cx="1826366" cy="6040582"/>
          </a:xfrm>
          <a:prstGeom prst="rect">
            <a:avLst/>
          </a:prstGeom>
        </p:spPr>
      </p:pic>
    </p:spTree>
    <p:extLst>
      <p:ext uri="{BB962C8B-B14F-4D97-AF65-F5344CB8AC3E}">
        <p14:creationId xmlns:p14="http://schemas.microsoft.com/office/powerpoint/2010/main" val="99303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businessman presenting">
            <a:extLst>
              <a:ext uri="{FF2B5EF4-FFF2-40B4-BE49-F238E27FC236}">
                <a16:creationId xmlns:a16="http://schemas.microsoft.com/office/drawing/2014/main" id="{A43C501D-0346-2B93-B33B-3610CBB21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3894" y="365694"/>
            <a:ext cx="3801000" cy="6126612"/>
          </a:xfrm>
          <a:prstGeom prst="rect">
            <a:avLst/>
          </a:prstGeom>
        </p:spPr>
      </p:pic>
      <p:sp>
        <p:nvSpPr>
          <p:cNvPr id="4" name="TextBox 3">
            <a:extLst>
              <a:ext uri="{FF2B5EF4-FFF2-40B4-BE49-F238E27FC236}">
                <a16:creationId xmlns:a16="http://schemas.microsoft.com/office/drawing/2014/main" id="{D5DFA0B8-A9BD-8465-D180-7B56360A7307}"/>
              </a:ext>
            </a:extLst>
          </p:cNvPr>
          <p:cNvSpPr txBox="1"/>
          <p:nvPr/>
        </p:nvSpPr>
        <p:spPr>
          <a:xfrm>
            <a:off x="3474223" y="1988586"/>
            <a:ext cx="7500733" cy="2554545"/>
          </a:xfrm>
          <a:prstGeom prst="rect">
            <a:avLst/>
          </a:prstGeom>
          <a:noFill/>
        </p:spPr>
        <p:txBody>
          <a:bodyPr wrap="square">
            <a:spAutoFit/>
          </a:bodyPr>
          <a:lstStyle/>
          <a:p>
            <a:pPr marR="0" lvl="0" algn="ctr">
              <a:spcBef>
                <a:spcPts val="600"/>
              </a:spcBef>
              <a:spcAft>
                <a:spcPts val="600"/>
              </a:spcAft>
              <a:tabLst>
                <a:tab pos="457200" algn="l"/>
              </a:tabLst>
            </a:pPr>
            <a:r>
              <a:rPr lang="en-US" sz="4000" dirty="0">
                <a:effectLst/>
                <a:latin typeface="Times New Roman" panose="02020603050405020304" pitchFamily="18" charset="0"/>
                <a:ea typeface="Times New Roman" panose="02020603050405020304" pitchFamily="18" charset="0"/>
              </a:rPr>
              <a:t>A condition characterized by tardiness is more desirable than one that is systematically marked by eternal absenteeism.</a:t>
            </a:r>
          </a:p>
        </p:txBody>
      </p:sp>
      <p:sp>
        <p:nvSpPr>
          <p:cNvPr id="5" name="TextBox 4">
            <a:extLst>
              <a:ext uri="{FF2B5EF4-FFF2-40B4-BE49-F238E27FC236}">
                <a16:creationId xmlns:a16="http://schemas.microsoft.com/office/drawing/2014/main" id="{153C6C38-F724-A369-1221-0CF099F00ED4}"/>
              </a:ext>
            </a:extLst>
          </p:cNvPr>
          <p:cNvSpPr txBox="1"/>
          <p:nvPr/>
        </p:nvSpPr>
        <p:spPr>
          <a:xfrm>
            <a:off x="3849150" y="5000040"/>
            <a:ext cx="6255026" cy="707886"/>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Better late than never.</a:t>
            </a:r>
          </a:p>
        </p:txBody>
      </p:sp>
      <p:pic>
        <p:nvPicPr>
          <p:cNvPr id="2" name="A condition characterized by tardiness is more desirable than one that is systematically marked by eternal absenteeism.">
            <a:hlinkClick r:id="" action="ppaction://media"/>
            <a:extLst>
              <a:ext uri="{FF2B5EF4-FFF2-40B4-BE49-F238E27FC236}">
                <a16:creationId xmlns:a16="http://schemas.microsoft.com/office/drawing/2014/main" id="{29A2F56B-0460-8201-D21F-69E70BF170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988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inessman taking notes">
            <a:extLst>
              <a:ext uri="{FF2B5EF4-FFF2-40B4-BE49-F238E27FC236}">
                <a16:creationId xmlns:a16="http://schemas.microsoft.com/office/drawing/2014/main" id="{9B203CC3-BB5E-C38E-05ED-5BB58CB94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2920" y="443345"/>
            <a:ext cx="2216572" cy="6096452"/>
          </a:xfrm>
          <a:prstGeom prst="rect">
            <a:avLst/>
          </a:prstGeom>
        </p:spPr>
      </p:pic>
      <p:pic>
        <p:nvPicPr>
          <p:cNvPr id="4098" name="il_fi">
            <a:extLst>
              <a:ext uri="{FF2B5EF4-FFF2-40B4-BE49-F238E27FC236}">
                <a16:creationId xmlns:a16="http://schemas.microsoft.com/office/drawing/2014/main" id="{70C35D07-0465-832F-1A24-6364F9171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87" y="711126"/>
            <a:ext cx="7677136" cy="531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95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F04D86-73F7-54A6-905F-2C387BA90BDF}"/>
              </a:ext>
            </a:extLst>
          </p:cNvPr>
          <p:cNvSpPr txBox="1"/>
          <p:nvPr/>
        </p:nvSpPr>
        <p:spPr>
          <a:xfrm>
            <a:off x="4558145" y="595745"/>
            <a:ext cx="7366932" cy="6124754"/>
          </a:xfrm>
          <a:prstGeom prst="rect">
            <a:avLst/>
          </a:prstGeom>
          <a:noFill/>
        </p:spPr>
        <p:txBody>
          <a:bodyPr wrap="square">
            <a:spAutoFit/>
          </a:bodyPr>
          <a:lstStyle/>
          <a:p>
            <a:pPr marL="457200" marR="457200">
              <a:spcBef>
                <a:spcPts val="0"/>
              </a:spcBef>
              <a:spcAft>
                <a:spcPts val="0"/>
              </a:spcAft>
            </a:pPr>
            <a:r>
              <a:rPr lang="en-US" sz="3600" b="1" i="1" dirty="0">
                <a:effectLst/>
                <a:latin typeface="Times New Roman" panose="02020603050405020304" pitchFamily="18" charset="0"/>
                <a:ea typeface="Times New Roman" panose="02020603050405020304" pitchFamily="18" charset="0"/>
              </a:rPr>
              <a:t>"You have to be willing sometimes to listen to some remarkable bad opinions. Because if you say to someone, 'That's the silliest thing I've ever heard; get on out of here!'—then you'll never get anything out of that person again, and you might as well have a puppet on a string or a robot."</a:t>
            </a:r>
            <a:endParaRPr lang="en-US" sz="3600" dirty="0">
              <a:effectLst/>
              <a:latin typeface="Times New Roman" panose="02020603050405020304" pitchFamily="18" charset="0"/>
              <a:ea typeface="Times New Roman" panose="02020603050405020304" pitchFamily="18" charset="0"/>
            </a:endParaRPr>
          </a:p>
          <a:p>
            <a:pPr marL="457200" marR="457200" algn="r">
              <a:spcBef>
                <a:spcPts val="0"/>
              </a:spcBef>
              <a:spcAft>
                <a:spcPts val="0"/>
              </a:spcAft>
            </a:pPr>
            <a:endParaRPr lang="en-US" sz="3200" b="1"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0F0209A-A30F-E9D4-1E61-2B3AB8429D48}"/>
              </a:ext>
            </a:extLst>
          </p:cNvPr>
          <p:cNvSpPr txBox="1"/>
          <p:nvPr/>
        </p:nvSpPr>
        <p:spPr>
          <a:xfrm>
            <a:off x="0" y="5667391"/>
            <a:ext cx="5264728" cy="892552"/>
          </a:xfrm>
          <a:prstGeom prst="rect">
            <a:avLst/>
          </a:prstGeom>
          <a:noFill/>
        </p:spPr>
        <p:txBody>
          <a:bodyPr wrap="square">
            <a:spAutoFit/>
          </a:bodyPr>
          <a:lstStyle/>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John Bryan</a:t>
            </a:r>
            <a:endParaRPr lang="en-US" sz="24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Former CEO Sara Lee Corp</a:t>
            </a:r>
            <a:r>
              <a:rPr lang="en-US" sz="2800" b="1"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122" name="Picture 2" descr="National Trust for Historic Preservation to honor former Sara Lee CEO John Bryan | Crain's ...">
            <a:extLst>
              <a:ext uri="{FF2B5EF4-FFF2-40B4-BE49-F238E27FC236}">
                <a16:creationId xmlns:a16="http://schemas.microsoft.com/office/drawing/2014/main" id="{1F1D8927-DEF1-D5FC-E646-7BD4008E2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70" y="476569"/>
            <a:ext cx="3757704" cy="4753522"/>
          </a:xfrm>
          <a:prstGeom prst="rect">
            <a:avLst/>
          </a:prstGeom>
          <a:noFill/>
          <a:extLst>
            <a:ext uri="{909E8E84-426E-40DD-AFC4-6F175D3DCCD1}">
              <a14:hiddenFill xmlns:a14="http://schemas.microsoft.com/office/drawing/2010/main">
                <a:solidFill>
                  <a:srgbClr val="FFFFFF"/>
                </a:solidFill>
              </a14:hiddenFill>
            </a:ext>
          </a:extLst>
        </p:spPr>
      </p:pic>
      <p:pic>
        <p:nvPicPr>
          <p:cNvPr id="6" name="You have to be willing sometimes to listen to some remarkable bad opinions.">
            <a:hlinkClick r:id="" action="ppaction://media"/>
            <a:extLst>
              <a:ext uri="{FF2B5EF4-FFF2-40B4-BE49-F238E27FC236}">
                <a16:creationId xmlns:a16="http://schemas.microsoft.com/office/drawing/2014/main" id="{9E2719E4-BBD9-70D5-8F44-5179ED316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6150" y="6018573"/>
            <a:ext cx="487363" cy="487363"/>
          </a:xfrm>
          <a:prstGeom prst="rect">
            <a:avLst/>
          </a:prstGeom>
        </p:spPr>
      </p:pic>
    </p:spTree>
    <p:extLst>
      <p:ext uri="{BB962C8B-B14F-4D97-AF65-F5344CB8AC3E}">
        <p14:creationId xmlns:p14="http://schemas.microsoft.com/office/powerpoint/2010/main" val="69144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inesswoman counting four">
            <a:extLst>
              <a:ext uri="{FF2B5EF4-FFF2-40B4-BE49-F238E27FC236}">
                <a16:creationId xmlns:a16="http://schemas.microsoft.com/office/drawing/2014/main" id="{7D6F6378-FD7C-EB68-B5D8-4EC5A6A3B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4489" y="531311"/>
            <a:ext cx="2105011" cy="5795377"/>
          </a:xfrm>
          <a:prstGeom prst="rect">
            <a:avLst/>
          </a:prstGeom>
        </p:spPr>
      </p:pic>
      <p:sp>
        <p:nvSpPr>
          <p:cNvPr id="4" name="TextBox 3">
            <a:extLst>
              <a:ext uri="{FF2B5EF4-FFF2-40B4-BE49-F238E27FC236}">
                <a16:creationId xmlns:a16="http://schemas.microsoft.com/office/drawing/2014/main" id="{AC01BBF5-AF02-D81A-7859-30D861A80DFB}"/>
              </a:ext>
            </a:extLst>
          </p:cNvPr>
          <p:cNvSpPr txBox="1"/>
          <p:nvPr/>
        </p:nvSpPr>
        <p:spPr>
          <a:xfrm>
            <a:off x="1704110" y="2597727"/>
            <a:ext cx="10335491" cy="707886"/>
          </a:xfrm>
          <a:prstGeom prst="rect">
            <a:avLst/>
          </a:prstGeom>
          <a:noFill/>
        </p:spPr>
        <p:txBody>
          <a:bodyPr wrap="square">
            <a:spAutoFit/>
          </a:bodyPr>
          <a:lstStyle/>
          <a:p>
            <a:pPr marL="457200" marR="0" algn="ctr">
              <a:spcBef>
                <a:spcPts val="0"/>
              </a:spcBef>
              <a:spcAft>
                <a:spcPts val="0"/>
              </a:spcAft>
            </a:pPr>
            <a:r>
              <a:rPr lang="en-US" sz="4000" b="1" i="1" dirty="0">
                <a:effectLst/>
                <a:latin typeface="Times New Roman" panose="02020603050405020304" pitchFamily="18" charset="0"/>
                <a:ea typeface="Times New Roman" panose="02020603050405020304" pitchFamily="18" charset="0"/>
              </a:rPr>
              <a:t>Prescription without diagnosis is malpractice; </a:t>
            </a:r>
          </a:p>
        </p:txBody>
      </p:sp>
      <p:sp>
        <p:nvSpPr>
          <p:cNvPr id="5" name="TextBox 4">
            <a:extLst>
              <a:ext uri="{FF2B5EF4-FFF2-40B4-BE49-F238E27FC236}">
                <a16:creationId xmlns:a16="http://schemas.microsoft.com/office/drawing/2014/main" id="{922495A6-1D58-EB89-D923-BAD243FEA36B}"/>
              </a:ext>
            </a:extLst>
          </p:cNvPr>
          <p:cNvSpPr txBox="1"/>
          <p:nvPr/>
        </p:nvSpPr>
        <p:spPr>
          <a:xfrm>
            <a:off x="3688771" y="4046709"/>
            <a:ext cx="7339445" cy="769441"/>
          </a:xfrm>
          <a:prstGeom prst="rect">
            <a:avLst/>
          </a:prstGeom>
          <a:noFill/>
        </p:spPr>
        <p:txBody>
          <a:bodyPr wrap="square">
            <a:spAutoFit/>
          </a:bodyPr>
          <a:lstStyle/>
          <a:p>
            <a:pPr marL="457200" marR="0" algn="ctr">
              <a:spcBef>
                <a:spcPts val="0"/>
              </a:spcBef>
              <a:spcAft>
                <a:spcPts val="0"/>
              </a:spcAft>
            </a:pPr>
            <a:r>
              <a:rPr lang="en-US" sz="4400" b="1" i="1" u="sng" dirty="0">
                <a:solidFill>
                  <a:srgbClr val="FF0000"/>
                </a:solidFill>
                <a:effectLst/>
                <a:latin typeface="Times New Roman" panose="02020603050405020304" pitchFamily="18" charset="0"/>
                <a:ea typeface="Times New Roman" panose="02020603050405020304" pitchFamily="18" charset="0"/>
              </a:rPr>
              <a:t>no matter what the context.</a:t>
            </a:r>
            <a:r>
              <a:rPr lang="en-US" sz="4400" i="1" dirty="0">
                <a:solidFill>
                  <a:srgbClr val="FF0000"/>
                </a:solidFill>
                <a:effectLst/>
                <a:latin typeface="Times New Roman" panose="02020603050405020304" pitchFamily="18" charset="0"/>
                <a:ea typeface="Times New Roman" panose="02020603050405020304" pitchFamily="18" charset="0"/>
              </a:rPr>
              <a:t> </a:t>
            </a:r>
            <a:endParaRPr lang="en-US" sz="4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3766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siness woman raising hand">
            <a:extLst>
              <a:ext uri="{FF2B5EF4-FFF2-40B4-BE49-F238E27FC236}">
                <a16:creationId xmlns:a16="http://schemas.microsoft.com/office/drawing/2014/main" id="{C62B7E90-5E33-C95B-6B46-EB6FEA4AC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60" y="314662"/>
            <a:ext cx="3023836" cy="6228675"/>
          </a:xfrm>
          <a:prstGeom prst="rect">
            <a:avLst/>
          </a:prstGeom>
        </p:spPr>
      </p:pic>
      <p:pic>
        <p:nvPicPr>
          <p:cNvPr id="4" name="Picture 3" descr="A picture containing automaton, toy&#10;&#10;Description automatically generated">
            <a:extLst>
              <a:ext uri="{FF2B5EF4-FFF2-40B4-BE49-F238E27FC236}">
                <a16:creationId xmlns:a16="http://schemas.microsoft.com/office/drawing/2014/main" id="{E8DD3DFB-1CD8-CCF7-71B0-C65C2A3B3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662" y="432313"/>
            <a:ext cx="6111024" cy="6111024"/>
          </a:xfrm>
          <a:prstGeom prst="rect">
            <a:avLst/>
          </a:prstGeom>
        </p:spPr>
      </p:pic>
    </p:spTree>
    <p:extLst>
      <p:ext uri="{BB962C8B-B14F-4D97-AF65-F5344CB8AC3E}">
        <p14:creationId xmlns:p14="http://schemas.microsoft.com/office/powerpoint/2010/main" val="96436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988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4CFA86-98F2-085C-C4C0-9C69F68C26F7}"/>
              </a:ext>
            </a:extLst>
          </p:cNvPr>
          <p:cNvSpPr txBox="1"/>
          <p:nvPr/>
        </p:nvSpPr>
        <p:spPr>
          <a:xfrm>
            <a:off x="5666509" y="1371600"/>
            <a:ext cx="6054716" cy="2677656"/>
          </a:xfrm>
          <a:prstGeom prst="rect">
            <a:avLst/>
          </a:prstGeom>
          <a:noFill/>
        </p:spPr>
        <p:txBody>
          <a:bodyPr wrap="square">
            <a:spAutoFit/>
          </a:bodyPr>
          <a:lstStyle/>
          <a:p>
            <a:pPr marL="457200" marR="457200">
              <a:spcBef>
                <a:spcPts val="0"/>
              </a:spcBef>
              <a:spcAft>
                <a:spcPts val="0"/>
              </a:spcAft>
            </a:pPr>
            <a:r>
              <a:rPr lang="en-US" sz="4000" b="1" i="1" dirty="0">
                <a:effectLst/>
                <a:latin typeface="Times New Roman" panose="02020603050405020304" pitchFamily="18" charset="0"/>
                <a:ea typeface="Times New Roman" panose="02020603050405020304" pitchFamily="18" charset="0"/>
              </a:rPr>
              <a:t>"You learn when you listen. You earn when you listen; not just </a:t>
            </a:r>
            <a:r>
              <a:rPr lang="en-US" sz="4800" b="1" i="1" dirty="0">
                <a:effectLst/>
                <a:latin typeface="Times New Roman" panose="02020603050405020304" pitchFamily="18" charset="0"/>
                <a:ea typeface="Times New Roman" panose="02020603050405020304" pitchFamily="18" charset="0"/>
              </a:rPr>
              <a:t>money</a:t>
            </a:r>
            <a:r>
              <a:rPr lang="en-US" sz="4000" b="1" i="1" dirty="0">
                <a:effectLst/>
                <a:latin typeface="Times New Roman" panose="02020603050405020304" pitchFamily="18" charset="0"/>
                <a:ea typeface="Times New Roman" panose="02020603050405020304" pitchFamily="18" charset="0"/>
              </a:rPr>
              <a:t>, but respect."</a:t>
            </a:r>
            <a:endParaRPr lang="en-US" sz="4000" dirty="0">
              <a:effectLst/>
              <a:latin typeface="Times New Roman" panose="02020603050405020304" pitchFamily="18" charset="0"/>
              <a:ea typeface="Times New Roman" panose="02020603050405020304" pitchFamily="18" charset="0"/>
            </a:endParaRPr>
          </a:p>
        </p:txBody>
      </p:sp>
      <p:pic>
        <p:nvPicPr>
          <p:cNvPr id="1026" name="Picture 2" descr="Harvey Mackay: Smiles and laughter bring joyous benefits">
            <a:extLst>
              <a:ext uri="{FF2B5EF4-FFF2-40B4-BE49-F238E27FC236}">
                <a16:creationId xmlns:a16="http://schemas.microsoft.com/office/drawing/2014/main" id="{1AA6DC06-7525-6DE2-48CD-578A981CC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40" y="1655618"/>
            <a:ext cx="4449054" cy="354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14A8B7-B183-9095-DB1D-879036370B1C}"/>
              </a:ext>
            </a:extLst>
          </p:cNvPr>
          <p:cNvSpPr txBox="1"/>
          <p:nvPr/>
        </p:nvSpPr>
        <p:spPr>
          <a:xfrm>
            <a:off x="768639" y="5350271"/>
            <a:ext cx="4449055" cy="1200329"/>
          </a:xfrm>
          <a:prstGeom prst="rect">
            <a:avLst/>
          </a:prstGeom>
          <a:noFill/>
        </p:spPr>
        <p:txBody>
          <a:bodyPr wrap="square">
            <a:spAutoFit/>
          </a:bodyPr>
          <a:lstStyle/>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Harvey Mackay </a:t>
            </a:r>
            <a:endParaRPr lang="en-US" sz="24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Author and Motivational Speaker</a:t>
            </a:r>
            <a:endParaRPr lang="en-US" sz="2400" dirty="0"/>
          </a:p>
        </p:txBody>
      </p:sp>
      <p:pic>
        <p:nvPicPr>
          <p:cNvPr id="5" name="You learn when you listen. You earn when you listen; not just money, but respect.">
            <a:hlinkClick r:id="" action="ppaction://media"/>
            <a:extLst>
              <a:ext uri="{FF2B5EF4-FFF2-40B4-BE49-F238E27FC236}">
                <a16:creationId xmlns:a16="http://schemas.microsoft.com/office/drawing/2014/main" id="{FE3196E1-CDEA-B48A-1AA6-8D1B82436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1423361" y="5902034"/>
            <a:ext cx="546472" cy="648565"/>
          </a:xfrm>
          <a:prstGeom prst="rect">
            <a:avLst/>
          </a:prstGeom>
        </p:spPr>
      </p:pic>
    </p:spTree>
    <p:extLst>
      <p:ext uri="{BB962C8B-B14F-4D97-AF65-F5344CB8AC3E}">
        <p14:creationId xmlns:p14="http://schemas.microsoft.com/office/powerpoint/2010/main" val="2413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B7AD0B-4262-CF13-B267-BAED392D38AD}"/>
              </a:ext>
            </a:extLst>
          </p:cNvPr>
          <p:cNvSpPr txBox="1"/>
          <p:nvPr/>
        </p:nvSpPr>
        <p:spPr>
          <a:xfrm>
            <a:off x="4906383" y="2397948"/>
            <a:ext cx="6703726" cy="1938992"/>
          </a:xfrm>
          <a:prstGeom prst="rect">
            <a:avLst/>
          </a:prstGeom>
          <a:noFill/>
        </p:spPr>
        <p:txBody>
          <a:bodyPr wrap="square">
            <a:spAutoFit/>
          </a:bodyPr>
          <a:lstStyle/>
          <a:p>
            <a:pPr marL="457200" marR="457200" algn="ctr">
              <a:spcBef>
                <a:spcPts val="0"/>
              </a:spcBef>
              <a:spcAft>
                <a:spcPts val="0"/>
              </a:spcAft>
            </a:pPr>
            <a:r>
              <a:rPr lang="en-US" sz="4000" b="1" i="1" dirty="0">
                <a:effectLst/>
                <a:latin typeface="Times New Roman" panose="02020603050405020304" pitchFamily="18" charset="0"/>
                <a:ea typeface="Times New Roman" panose="02020603050405020304" pitchFamily="18" charset="0"/>
              </a:rPr>
              <a:t>“I never learned anything while I was talking.”</a:t>
            </a:r>
            <a:endParaRPr lang="en-US" sz="40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4000" b="1" i="1" dirty="0">
                <a:effectLst/>
                <a:latin typeface="Times New Roman" panose="02020603050405020304" pitchFamily="18"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p:pic>
        <p:nvPicPr>
          <p:cNvPr id="2050" name="Picture 2" descr="Reports: Lou Holtz considering bid for Congress">
            <a:extLst>
              <a:ext uri="{FF2B5EF4-FFF2-40B4-BE49-F238E27FC236}">
                <a16:creationId xmlns:a16="http://schemas.microsoft.com/office/drawing/2014/main" id="{8A360C73-1B4F-5034-16DC-044ABAAD469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872835" y="575260"/>
            <a:ext cx="3637107" cy="5042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9171BA-F7D3-B76F-3A81-42D8256D3289}"/>
              </a:ext>
            </a:extLst>
          </p:cNvPr>
          <p:cNvSpPr txBox="1"/>
          <p:nvPr/>
        </p:nvSpPr>
        <p:spPr>
          <a:xfrm>
            <a:off x="476392" y="5617719"/>
            <a:ext cx="4429991" cy="830997"/>
          </a:xfrm>
          <a:prstGeom prst="rect">
            <a:avLst/>
          </a:prstGeom>
          <a:noFill/>
        </p:spPr>
        <p:txBody>
          <a:bodyPr wrap="square">
            <a:spAutoFit/>
          </a:bodyPr>
          <a:lstStyle/>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Lou Holtz</a:t>
            </a:r>
            <a:endParaRPr lang="en-US" sz="24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Famed Football Coach</a:t>
            </a:r>
            <a:endParaRPr lang="en-US" sz="2400" dirty="0">
              <a:effectLst/>
              <a:latin typeface="Times New Roman" panose="02020603050405020304" pitchFamily="18" charset="0"/>
              <a:ea typeface="Times New Roman" panose="02020603050405020304" pitchFamily="18" charset="0"/>
            </a:endParaRPr>
          </a:p>
        </p:txBody>
      </p:sp>
      <p:pic>
        <p:nvPicPr>
          <p:cNvPr id="6" name="I never learned anything while I was talking.">
            <a:hlinkClick r:id="" action="ppaction://media"/>
            <a:extLst>
              <a:ext uri="{FF2B5EF4-FFF2-40B4-BE49-F238E27FC236}">
                <a16:creationId xmlns:a16="http://schemas.microsoft.com/office/drawing/2014/main" id="{30B7D05F-ED6C-24E3-FEAF-BC64C4DE09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9270" y="6033217"/>
            <a:ext cx="487363" cy="487363"/>
          </a:xfrm>
          <a:prstGeom prst="rect">
            <a:avLst/>
          </a:prstGeom>
        </p:spPr>
      </p:pic>
    </p:spTree>
    <p:extLst>
      <p:ext uri="{BB962C8B-B14F-4D97-AF65-F5344CB8AC3E}">
        <p14:creationId xmlns:p14="http://schemas.microsoft.com/office/powerpoint/2010/main" val="259131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7C5508-2D87-A76C-807F-F3F3F377B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70" y="358556"/>
            <a:ext cx="5834426" cy="5834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lderly woman with hands on waist">
            <a:extLst>
              <a:ext uri="{FF2B5EF4-FFF2-40B4-BE49-F238E27FC236}">
                <a16:creationId xmlns:a16="http://schemas.microsoft.com/office/drawing/2014/main" id="{5DD4EC24-F49F-FE8A-6BC1-7A7F828F9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51" y="2244436"/>
            <a:ext cx="5673191" cy="4613564"/>
          </a:xfrm>
          <a:prstGeom prst="rect">
            <a:avLst/>
          </a:prstGeom>
        </p:spPr>
      </p:pic>
    </p:spTree>
    <p:extLst>
      <p:ext uri="{BB962C8B-B14F-4D97-AF65-F5344CB8AC3E}">
        <p14:creationId xmlns:p14="http://schemas.microsoft.com/office/powerpoint/2010/main" val="3469740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businessman thinking">
            <a:extLst>
              <a:ext uri="{FF2B5EF4-FFF2-40B4-BE49-F238E27FC236}">
                <a16:creationId xmlns:a16="http://schemas.microsoft.com/office/drawing/2014/main" id="{1503BA05-E344-AE3D-E7EF-436509482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2450" y="416277"/>
            <a:ext cx="2399370" cy="5997055"/>
          </a:xfrm>
          <a:prstGeom prst="rect">
            <a:avLst/>
          </a:prstGeom>
        </p:spPr>
      </p:pic>
      <p:pic>
        <p:nvPicPr>
          <p:cNvPr id="4" name="Picture 3" descr="Airplane jet engine on wing, in flight">
            <a:extLst>
              <a:ext uri="{FF2B5EF4-FFF2-40B4-BE49-F238E27FC236}">
                <a16:creationId xmlns:a16="http://schemas.microsoft.com/office/drawing/2014/main" id="{E4B9FB18-7B35-C284-8D94-A82171105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27939" y="1029412"/>
            <a:ext cx="7341704" cy="4770783"/>
          </a:xfrm>
          <a:prstGeom prst="rect">
            <a:avLst/>
          </a:prstGeom>
        </p:spPr>
      </p:pic>
      <p:pic>
        <p:nvPicPr>
          <p:cNvPr id="2" name="24057584_1679718972 airline captain">
            <a:hlinkClick r:id="" action="ppaction://media"/>
            <a:extLst>
              <a:ext uri="{FF2B5EF4-FFF2-40B4-BE49-F238E27FC236}">
                <a16:creationId xmlns:a16="http://schemas.microsoft.com/office/drawing/2014/main" id="{2FCE31B5-18DB-0E09-A3B2-126762AB1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9643" y="6169650"/>
            <a:ext cx="487363" cy="487363"/>
          </a:xfrm>
          <a:prstGeom prst="rect">
            <a:avLst/>
          </a:prstGeom>
        </p:spPr>
      </p:pic>
    </p:spTree>
    <p:extLst>
      <p:ext uri="{BB962C8B-B14F-4D97-AF65-F5344CB8AC3E}">
        <p14:creationId xmlns:p14="http://schemas.microsoft.com/office/powerpoint/2010/main" val="38341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67E6C1-8576-611D-8C32-9AAA89968207}"/>
              </a:ext>
            </a:extLst>
          </p:cNvPr>
          <p:cNvSpPr txBox="1"/>
          <p:nvPr/>
        </p:nvSpPr>
        <p:spPr>
          <a:xfrm>
            <a:off x="5292436" y="1676399"/>
            <a:ext cx="6741743" cy="3108543"/>
          </a:xfrm>
          <a:prstGeom prst="rect">
            <a:avLst/>
          </a:prstGeom>
          <a:noFill/>
        </p:spPr>
        <p:txBody>
          <a:bodyPr wrap="square">
            <a:spAutoFit/>
          </a:bodyPr>
          <a:lstStyle/>
          <a:p>
            <a:pPr marL="457200" marR="457200">
              <a:spcBef>
                <a:spcPts val="0"/>
              </a:spcBef>
              <a:spcAft>
                <a:spcPts val="0"/>
              </a:spcAft>
            </a:pPr>
            <a:r>
              <a:rPr lang="en-US" sz="2800" b="1" i="1" dirty="0">
                <a:effectLst/>
                <a:latin typeface="Times New Roman" panose="02020603050405020304" pitchFamily="18" charset="0"/>
                <a:ea typeface="Times New Roman" panose="02020603050405020304" pitchFamily="18" charset="0"/>
              </a:rPr>
              <a:t>"A good listener tries to understand what the other person is saying. In the end he may disagree sharply, but because he disagrees, he wants to know exactly what it is he is disagreeing with."</a:t>
            </a:r>
            <a:endParaRPr lang="en-US" sz="2800" dirty="0">
              <a:effectLst/>
              <a:latin typeface="Times New Roman" panose="02020603050405020304" pitchFamily="18" charset="0"/>
              <a:ea typeface="Times New Roman" panose="02020603050405020304" pitchFamily="18" charset="0"/>
            </a:endParaRPr>
          </a:p>
          <a:p>
            <a:pPr marL="457200" marR="457200" algn="r">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D23F5B0-A875-F9CE-7AC1-A04A8D00CCA2}"/>
              </a:ext>
            </a:extLst>
          </p:cNvPr>
          <p:cNvSpPr txBox="1"/>
          <p:nvPr/>
        </p:nvSpPr>
        <p:spPr>
          <a:xfrm>
            <a:off x="789709" y="5474353"/>
            <a:ext cx="4308763" cy="830997"/>
          </a:xfrm>
          <a:prstGeom prst="rect">
            <a:avLst/>
          </a:prstGeom>
          <a:noFill/>
        </p:spPr>
        <p:txBody>
          <a:bodyPr wrap="square">
            <a:spAutoFit/>
          </a:bodyPr>
          <a:lstStyle/>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Kenneth A. Wells</a:t>
            </a:r>
            <a:endParaRPr lang="en-US" sz="24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2400" b="1" i="1" dirty="0">
                <a:effectLst/>
                <a:latin typeface="Times New Roman" panose="02020603050405020304" pitchFamily="18" charset="0"/>
                <a:ea typeface="Times New Roman" panose="02020603050405020304" pitchFamily="18" charset="0"/>
              </a:rPr>
              <a:t>Journalist and Novelist</a:t>
            </a:r>
            <a:endParaRPr lang="en-US" sz="2400" dirty="0">
              <a:effectLst/>
              <a:latin typeface="Times New Roman" panose="02020603050405020304" pitchFamily="18" charset="0"/>
              <a:ea typeface="Times New Roman" panose="02020603050405020304" pitchFamily="18" charset="0"/>
            </a:endParaRPr>
          </a:p>
        </p:txBody>
      </p:sp>
      <p:pic>
        <p:nvPicPr>
          <p:cNvPr id="3074" name="Picture 2" descr="Author Q &amp; A with Ken Wells – Lemuria Books">
            <a:extLst>
              <a:ext uri="{FF2B5EF4-FFF2-40B4-BE49-F238E27FC236}">
                <a16:creationId xmlns:a16="http://schemas.microsoft.com/office/drawing/2014/main" id="{EC0B57CB-0589-1AB9-E70A-2DD660384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56" y="490305"/>
            <a:ext cx="3705225" cy="4962525"/>
          </a:xfrm>
          <a:prstGeom prst="rect">
            <a:avLst/>
          </a:prstGeom>
          <a:noFill/>
          <a:extLst>
            <a:ext uri="{909E8E84-426E-40DD-AFC4-6F175D3DCCD1}">
              <a14:hiddenFill xmlns:a14="http://schemas.microsoft.com/office/drawing/2010/main">
                <a:solidFill>
                  <a:srgbClr val="FFFFFF"/>
                </a:solidFill>
              </a14:hiddenFill>
            </a:ext>
          </a:extLst>
        </p:spPr>
      </p:pic>
      <p:pic>
        <p:nvPicPr>
          <p:cNvPr id="4" name="A good listener tries to understand what the other person is saying. In the end he may disagree sharply, but because he disagrees, he wants to know exactly what it is he is disagreeing with.">
            <a:hlinkClick r:id="" action="ppaction://media"/>
            <a:extLst>
              <a:ext uri="{FF2B5EF4-FFF2-40B4-BE49-F238E27FC236}">
                <a16:creationId xmlns:a16="http://schemas.microsoft.com/office/drawing/2014/main" id="{78D01ECF-C98D-2BE0-688C-50D6EE21F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2291" y="6061668"/>
            <a:ext cx="487363" cy="487363"/>
          </a:xfrm>
          <a:prstGeom prst="rect">
            <a:avLst/>
          </a:prstGeom>
        </p:spPr>
      </p:pic>
    </p:spTree>
    <p:extLst>
      <p:ext uri="{BB962C8B-B14F-4D97-AF65-F5344CB8AC3E}">
        <p14:creationId xmlns:p14="http://schemas.microsoft.com/office/powerpoint/2010/main" val="8973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uit, dressed, loudspeaker&#10;&#10;Description automatically generated">
            <a:extLst>
              <a:ext uri="{FF2B5EF4-FFF2-40B4-BE49-F238E27FC236}">
                <a16:creationId xmlns:a16="http://schemas.microsoft.com/office/drawing/2014/main" id="{97039505-177D-AC63-A0E3-BC067FF27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591" y="1332129"/>
            <a:ext cx="4784409" cy="4193741"/>
          </a:xfrm>
          <a:prstGeom prst="rect">
            <a:avLst/>
          </a:prstGeom>
        </p:spPr>
      </p:pic>
      <p:sp>
        <p:nvSpPr>
          <p:cNvPr id="4" name="TextBox 3">
            <a:extLst>
              <a:ext uri="{FF2B5EF4-FFF2-40B4-BE49-F238E27FC236}">
                <a16:creationId xmlns:a16="http://schemas.microsoft.com/office/drawing/2014/main" id="{C9EFBD00-D48F-6471-6D16-17816F19DBCE}"/>
              </a:ext>
            </a:extLst>
          </p:cNvPr>
          <p:cNvSpPr txBox="1"/>
          <p:nvPr/>
        </p:nvSpPr>
        <p:spPr>
          <a:xfrm>
            <a:off x="7509164" y="2213281"/>
            <a:ext cx="4294909" cy="2431435"/>
          </a:xfrm>
          <a:prstGeom prst="rect">
            <a:avLst/>
          </a:prstGeom>
          <a:noFill/>
        </p:spPr>
        <p:txBody>
          <a:bodyPr wrap="square">
            <a:spAutoFit/>
          </a:bodyPr>
          <a:lstStyle/>
          <a:p>
            <a:pPr>
              <a:spcBef>
                <a:spcPts val="618"/>
              </a:spcBef>
              <a:spcAft>
                <a:spcPts val="618"/>
              </a:spcAft>
            </a:pPr>
            <a:r>
              <a:rPr lang="en-US" sz="4400" b="1" dirty="0">
                <a:solidFill>
                  <a:srgbClr val="FF0000"/>
                </a:solidFill>
                <a:latin typeface="Times New Roman" panose="02020603050405020304" pitchFamily="18" charset="0"/>
                <a:ea typeface="Times New Roman" panose="02020603050405020304" pitchFamily="18" charset="0"/>
              </a:rPr>
              <a:t>Comprehending, </a:t>
            </a:r>
          </a:p>
          <a:p>
            <a:pPr>
              <a:spcBef>
                <a:spcPts val="618"/>
              </a:spcBef>
              <a:spcAft>
                <a:spcPts val="618"/>
              </a:spcAft>
            </a:pPr>
            <a:r>
              <a:rPr lang="en-US" sz="4400" b="1" dirty="0">
                <a:solidFill>
                  <a:srgbClr val="FF0000"/>
                </a:solidFill>
                <a:latin typeface="Times New Roman" panose="02020603050405020304" pitchFamily="18" charset="0"/>
                <a:ea typeface="Times New Roman" panose="02020603050405020304" pitchFamily="18" charset="0"/>
              </a:rPr>
              <a:t>Retaining, </a:t>
            </a:r>
          </a:p>
          <a:p>
            <a:pPr>
              <a:spcBef>
                <a:spcPts val="618"/>
              </a:spcBef>
              <a:spcAft>
                <a:spcPts val="618"/>
              </a:spcAft>
            </a:pPr>
            <a:r>
              <a:rPr lang="en-US" sz="4400" b="1" dirty="0">
                <a:solidFill>
                  <a:srgbClr val="FF0000"/>
                </a:solidFill>
                <a:latin typeface="Times New Roman" panose="02020603050405020304" pitchFamily="18" charset="0"/>
                <a:ea typeface="Times New Roman" panose="02020603050405020304" pitchFamily="18" charset="0"/>
              </a:rPr>
              <a:t>Responding.</a:t>
            </a:r>
          </a:p>
        </p:txBody>
      </p:sp>
    </p:spTree>
    <p:extLst>
      <p:ext uri="{BB962C8B-B14F-4D97-AF65-F5344CB8AC3E}">
        <p14:creationId xmlns:p14="http://schemas.microsoft.com/office/powerpoint/2010/main" val="14901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13E4A5-CBCC-D4A1-5D29-755DAE919ED7}"/>
              </a:ext>
            </a:extLst>
          </p:cNvPr>
          <p:cNvSpPr txBox="1"/>
          <p:nvPr/>
        </p:nvSpPr>
        <p:spPr>
          <a:xfrm>
            <a:off x="5352325" y="2202177"/>
            <a:ext cx="6839675" cy="1815882"/>
          </a:xfrm>
          <a:prstGeom prst="rect">
            <a:avLst/>
          </a:prstGeom>
          <a:noFill/>
        </p:spPr>
        <p:txBody>
          <a:bodyPr wrap="square">
            <a:spAutoFit/>
          </a:bodyPr>
          <a:lstStyle/>
          <a:p>
            <a:pPr marL="457200" marR="457200">
              <a:spcBef>
                <a:spcPts val="0"/>
              </a:spcBef>
              <a:spcAft>
                <a:spcPts val="0"/>
              </a:spcAft>
            </a:pPr>
            <a:r>
              <a:rPr lang="en-US" sz="4000" b="1" i="1" dirty="0">
                <a:effectLst/>
                <a:latin typeface="Times New Roman" panose="02020603050405020304" pitchFamily="18" charset="0"/>
                <a:ea typeface="Times New Roman" panose="02020603050405020304" pitchFamily="18" charset="0"/>
              </a:rPr>
              <a:t>"Seek first to understand, then to be understood."</a:t>
            </a:r>
            <a:endParaRPr lang="en-US" sz="4000" dirty="0">
              <a:effectLst/>
              <a:latin typeface="Times New Roman" panose="02020603050405020304" pitchFamily="18" charset="0"/>
              <a:ea typeface="Times New Roman" panose="02020603050405020304" pitchFamily="18" charset="0"/>
            </a:endParaRPr>
          </a:p>
          <a:p>
            <a:pPr marL="457200" marR="457200" algn="r">
              <a:spcBef>
                <a:spcPts val="0"/>
              </a:spcBef>
              <a:spcAft>
                <a:spcPts val="0"/>
              </a:spcAft>
            </a:pPr>
            <a:endParaRPr lang="en-US" sz="3200" b="1" i="1" dirty="0">
              <a:effectLst/>
              <a:latin typeface="Times New Roman" panose="02020603050405020304" pitchFamily="18" charset="0"/>
              <a:ea typeface="Times New Roman" panose="02020603050405020304" pitchFamily="18" charset="0"/>
            </a:endParaRPr>
          </a:p>
        </p:txBody>
      </p:sp>
      <p:pic>
        <p:nvPicPr>
          <p:cNvPr id="4098" name="Picture 2" descr="'7 Habits' author, Stephen Covey, dies at 79 | People | tucson.com">
            <a:extLst>
              <a:ext uri="{FF2B5EF4-FFF2-40B4-BE49-F238E27FC236}">
                <a16:creationId xmlns:a16="http://schemas.microsoft.com/office/drawing/2014/main" id="{B948364C-C237-F33F-DB49-40CC5EC0A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656" y="551722"/>
            <a:ext cx="3457991" cy="5337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AB24F4-756F-A9A6-E050-82F497BFE537}"/>
              </a:ext>
            </a:extLst>
          </p:cNvPr>
          <p:cNvSpPr txBox="1"/>
          <p:nvPr/>
        </p:nvSpPr>
        <p:spPr>
          <a:xfrm>
            <a:off x="820883" y="5961489"/>
            <a:ext cx="4679372" cy="830997"/>
          </a:xfrm>
          <a:prstGeom prst="rect">
            <a:avLst/>
          </a:prstGeom>
          <a:noFill/>
        </p:spPr>
        <p:txBody>
          <a:bodyPr wrap="square">
            <a:spAutoFit/>
          </a:bodyPr>
          <a:lstStyle/>
          <a:p>
            <a:pPr algn="ctr"/>
            <a:r>
              <a:rPr lang="en-US" sz="2400" b="1" i="1" dirty="0">
                <a:effectLst/>
                <a:latin typeface="Times New Roman" panose="02020603050405020304" pitchFamily="18" charset="0"/>
                <a:ea typeface="Times New Roman" panose="02020603050405020304" pitchFamily="18" charset="0"/>
              </a:rPr>
              <a:t>Stephen R. Covey</a:t>
            </a:r>
            <a:br>
              <a:rPr lang="en-US" sz="2400" b="1" i="1" dirty="0">
                <a:effectLst/>
                <a:latin typeface="Times New Roman" panose="02020603050405020304" pitchFamily="18" charset="0"/>
                <a:ea typeface="Times New Roman" panose="02020603050405020304" pitchFamily="18" charset="0"/>
              </a:rPr>
            </a:br>
            <a:r>
              <a:rPr lang="en-US" sz="2400" b="1" i="1" dirty="0">
                <a:effectLst/>
                <a:latin typeface="Times New Roman" panose="02020603050405020304" pitchFamily="18" charset="0"/>
                <a:ea typeface="Times New Roman" panose="02020603050405020304" pitchFamily="18" charset="0"/>
              </a:rPr>
              <a:t>7 Habits of Highly Effective People</a:t>
            </a:r>
            <a:endParaRPr lang="en-US" sz="2400" dirty="0"/>
          </a:p>
        </p:txBody>
      </p:sp>
      <p:pic>
        <p:nvPicPr>
          <p:cNvPr id="7" name="24400207_1680986336">
            <a:hlinkClick r:id="" action="ppaction://media"/>
            <a:extLst>
              <a:ext uri="{FF2B5EF4-FFF2-40B4-BE49-F238E27FC236}">
                <a16:creationId xmlns:a16="http://schemas.microsoft.com/office/drawing/2014/main" id="{8D75CC37-8B2E-6195-DE61-065F5B8D7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8652" y="6133305"/>
            <a:ext cx="487363" cy="487363"/>
          </a:xfrm>
          <a:prstGeom prst="rect">
            <a:avLst/>
          </a:prstGeom>
        </p:spPr>
      </p:pic>
    </p:spTree>
    <p:extLst>
      <p:ext uri="{BB962C8B-B14F-4D97-AF65-F5344CB8AC3E}">
        <p14:creationId xmlns:p14="http://schemas.microsoft.com/office/powerpoint/2010/main" val="11920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FA0B8-A9BD-8465-D180-7B56360A7307}"/>
              </a:ext>
            </a:extLst>
          </p:cNvPr>
          <p:cNvSpPr txBox="1"/>
          <p:nvPr/>
        </p:nvSpPr>
        <p:spPr>
          <a:xfrm>
            <a:off x="4192444" y="1810792"/>
            <a:ext cx="7270020" cy="1446550"/>
          </a:xfrm>
          <a:prstGeom prst="rect">
            <a:avLst/>
          </a:prstGeom>
          <a:noFill/>
        </p:spPr>
        <p:txBody>
          <a:bodyPr wrap="square">
            <a:spAutoFit/>
          </a:bodyPr>
          <a:lstStyle/>
          <a:p>
            <a:pPr marR="0" lvl="0">
              <a:spcBef>
                <a:spcPts val="600"/>
              </a:spcBef>
              <a:spcAft>
                <a:spcPts val="600"/>
              </a:spcAft>
              <a:tabLst>
                <a:tab pos="457200" algn="l"/>
              </a:tabLst>
            </a:pPr>
            <a:r>
              <a:rPr lang="en-US" sz="4400" dirty="0">
                <a:effectLst/>
                <a:latin typeface="Times New Roman" panose="02020603050405020304" pitchFamily="18" charset="0"/>
                <a:ea typeface="Times New Roman" panose="02020603050405020304" pitchFamily="18" charset="0"/>
              </a:rPr>
              <a:t>Impetuous celebrity engenders purposeless spoilage.</a:t>
            </a:r>
          </a:p>
        </p:txBody>
      </p:sp>
      <p:sp>
        <p:nvSpPr>
          <p:cNvPr id="5" name="TextBox 4">
            <a:extLst>
              <a:ext uri="{FF2B5EF4-FFF2-40B4-BE49-F238E27FC236}">
                <a16:creationId xmlns:a16="http://schemas.microsoft.com/office/drawing/2014/main" id="{96F31AB9-DD6F-28AA-0694-E25076EA8E91}"/>
              </a:ext>
            </a:extLst>
          </p:cNvPr>
          <p:cNvSpPr txBox="1"/>
          <p:nvPr/>
        </p:nvSpPr>
        <p:spPr>
          <a:xfrm>
            <a:off x="5207438" y="4490122"/>
            <a:ext cx="6255026" cy="707886"/>
          </a:xfrm>
          <a:prstGeom prst="rect">
            <a:avLst/>
          </a:prstGeom>
          <a:noFill/>
        </p:spPr>
        <p:txBody>
          <a:bodyPr wrap="square">
            <a:spAutoFit/>
          </a:bodyPr>
          <a:lstStyle/>
          <a:p>
            <a:pPr marL="228600" marR="0" algn="ctr">
              <a:spcBef>
                <a:spcPts val="600"/>
              </a:spcBef>
              <a:spcAft>
                <a:spcPts val="600"/>
              </a:spcAft>
            </a:pPr>
            <a:r>
              <a:rPr lang="en-US" sz="4000" dirty="0">
                <a:effectLst/>
                <a:latin typeface="Times New Roman" panose="02020603050405020304" pitchFamily="18" charset="0"/>
                <a:ea typeface="Times New Roman" panose="02020603050405020304" pitchFamily="18" charset="0"/>
              </a:rPr>
              <a:t>Haste makes waste.</a:t>
            </a:r>
          </a:p>
        </p:txBody>
      </p:sp>
      <p:pic>
        <p:nvPicPr>
          <p:cNvPr id="2" name="Impetuous celebrity engenders purposeless spoilage.">
            <a:hlinkClick r:id="" action="ppaction://media"/>
            <a:extLst>
              <a:ext uri="{FF2B5EF4-FFF2-40B4-BE49-F238E27FC236}">
                <a16:creationId xmlns:a16="http://schemas.microsoft.com/office/drawing/2014/main" id="{A810112B-B1FE-AE11-9725-5D67E2852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464" y="6038561"/>
            <a:ext cx="487363" cy="487363"/>
          </a:xfrm>
          <a:prstGeom prst="rect">
            <a:avLst/>
          </a:prstGeom>
        </p:spPr>
      </p:pic>
      <p:pic>
        <p:nvPicPr>
          <p:cNvPr id="7" name="Picture 6" descr="Businesswoman arms crossed">
            <a:extLst>
              <a:ext uri="{FF2B5EF4-FFF2-40B4-BE49-F238E27FC236}">
                <a16:creationId xmlns:a16="http://schemas.microsoft.com/office/drawing/2014/main" id="{393599D3-BD18-32F3-DDAD-1F469D4CE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245" y="812108"/>
            <a:ext cx="1548999" cy="5602546"/>
          </a:xfrm>
          <a:prstGeom prst="rect">
            <a:avLst/>
          </a:prstGeom>
        </p:spPr>
      </p:pic>
    </p:spTree>
    <p:extLst>
      <p:ext uri="{BB962C8B-B14F-4D97-AF65-F5344CB8AC3E}">
        <p14:creationId xmlns:p14="http://schemas.microsoft.com/office/powerpoint/2010/main" val="37798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84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B24C9F54D0F46B7778C18B780F198" ma:contentTypeVersion="15" ma:contentTypeDescription="Create a new document." ma:contentTypeScope="" ma:versionID="f39811139b710d24d7e4cf12d4064ceb">
  <xsd:schema xmlns:xsd="http://www.w3.org/2001/XMLSchema" xmlns:xs="http://www.w3.org/2001/XMLSchema" xmlns:p="http://schemas.microsoft.com/office/2006/metadata/properties" xmlns:ns3="57231d06-8baf-41e8-ac58-a0fcfdeca517" xmlns:ns4="12792321-eff9-4e30-870a-fb39b2ce3dfb" targetNamespace="http://schemas.microsoft.com/office/2006/metadata/properties" ma:root="true" ma:fieldsID="348cfe0a65076c21028b37a956f13303" ns3:_="" ns4:_="">
    <xsd:import namespace="57231d06-8baf-41e8-ac58-a0fcfdeca517"/>
    <xsd:import namespace="12792321-eff9-4e30-870a-fb39b2ce3dfb"/>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231d06-8baf-41e8-ac58-a0fcfdeca517"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792321-eff9-4e30-870a-fb39b2ce3df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1E355B-AF0C-4A65-9EDB-61C52AD059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231d06-8baf-41e8-ac58-a0fcfdeca517"/>
    <ds:schemaRef ds:uri="12792321-eff9-4e30-870a-fb39b2ce3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1042B5-2D7E-4A4B-A3EF-8B6D20531191}">
  <ds:schemaRefs>
    <ds:schemaRef ds:uri="http://schemas.microsoft.com/sharepoint/v3/contenttype/forms"/>
  </ds:schemaRefs>
</ds:datastoreItem>
</file>

<file path=customXml/itemProps3.xml><?xml version="1.0" encoding="utf-8"?>
<ds:datastoreItem xmlns:ds="http://schemas.openxmlformats.org/officeDocument/2006/customXml" ds:itemID="{154E62A1-915F-4815-9A2C-754390C9D00F}">
  <ds:schemaRef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 ds:uri="http://purl.org/dc/elements/1.1/"/>
    <ds:schemaRef ds:uri="12792321-eff9-4e30-870a-fb39b2ce3dfb"/>
    <ds:schemaRef ds:uri="57231d06-8baf-41e8-ac58-a0fcfdeca517"/>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8329</TotalTime>
  <Words>2171</Words>
  <Application>Microsoft Office PowerPoint</Application>
  <PresentationFormat>Widescreen</PresentationFormat>
  <Paragraphs>131</Paragraphs>
  <Slides>19</Slides>
  <Notes>19</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Droid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Garrett</dc:creator>
  <cp:lastModifiedBy>Steve Garrett</cp:lastModifiedBy>
  <cp:revision>35</cp:revision>
  <cp:lastPrinted>2023-04-08T21:40:47Z</cp:lastPrinted>
  <dcterms:created xsi:type="dcterms:W3CDTF">2023-03-23T18:51:18Z</dcterms:created>
  <dcterms:modified xsi:type="dcterms:W3CDTF">2023-04-18T18:23:32Z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0x01010085DB24C9F54D0F46B7778C18B780F198</vt:lpwstr>
  </property>
</Properties>
</file>