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1" r:id="rId2"/>
    <p:sldId id="300" r:id="rId3"/>
    <p:sldId id="297" r:id="rId4"/>
    <p:sldId id="298" r:id="rId5"/>
    <p:sldId id="277" r:id="rId6"/>
    <p:sldId id="287" r:id="rId7"/>
    <p:sldId id="263" r:id="rId8"/>
    <p:sldId id="301" r:id="rId9"/>
    <p:sldId id="292" r:id="rId10"/>
    <p:sldId id="293" r:id="rId11"/>
    <p:sldId id="310" r:id="rId12"/>
    <p:sldId id="302" r:id="rId13"/>
    <p:sldId id="268" r:id="rId14"/>
    <p:sldId id="283" r:id="rId15"/>
    <p:sldId id="303" r:id="rId16"/>
    <p:sldId id="295" r:id="rId17"/>
    <p:sldId id="304" r:id="rId18"/>
    <p:sldId id="282" r:id="rId19"/>
    <p:sldId id="305" r:id="rId20"/>
    <p:sldId id="284" r:id="rId21"/>
    <p:sldId id="306" r:id="rId22"/>
    <p:sldId id="307" r:id="rId23"/>
    <p:sldId id="290" r:id="rId24"/>
    <p:sldId id="291" r:id="rId25"/>
    <p:sldId id="309" r:id="rId26"/>
    <p:sldId id="278"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6" autoAdjust="0"/>
    <p:restoredTop sz="55425" autoAdjust="0"/>
  </p:normalViewPr>
  <p:slideViewPr>
    <p:cSldViewPr snapToGrid="0">
      <p:cViewPr varScale="1">
        <p:scale>
          <a:sx n="42" d="100"/>
          <a:sy n="42" d="100"/>
        </p:scale>
        <p:origin x="10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80785CF-D0E6-42ED-85BD-5A7B5A9FAF1E}" type="datetimeFigureOut">
              <a:rPr lang="en-US" smtClean="0"/>
              <a:t>4/18/2023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36F9C61-BD4D-4B28-BCAE-028F1505F562}" type="slidenum">
              <a:rPr lang="en-US" smtClean="0"/>
              <a:t>‹#›</a:t>
            </a:fld>
            <a:endParaRPr lang="en-US" dirty="0"/>
          </a:p>
        </p:txBody>
      </p:sp>
    </p:spTree>
    <p:extLst>
      <p:ext uri="{BB962C8B-B14F-4D97-AF65-F5344CB8AC3E}">
        <p14:creationId xmlns:p14="http://schemas.microsoft.com/office/powerpoint/2010/main" val="285703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dirty="0">
                <a:latin typeface="Times New Roman" panose="02020603050405020304" pitchFamily="18" charset="0"/>
                <a:ea typeface="Times New Roman" panose="02020603050405020304" pitchFamily="18" charset="0"/>
              </a:rPr>
              <a:t>We know listening is a critical skill for gathering information and knowledge.</a:t>
            </a:r>
          </a:p>
          <a:p>
            <a:pPr>
              <a:spcBef>
                <a:spcPts val="618"/>
              </a:spcBef>
              <a:spcAft>
                <a:spcPts val="618"/>
              </a:spcAft>
            </a:pPr>
            <a:endParaRPr lang="en-US" dirty="0">
              <a:latin typeface="Times New Roman" panose="02020603050405020304" pitchFamily="18" charset="0"/>
              <a:ea typeface="Times New Roman" panose="02020603050405020304" pitchFamily="18" charset="0"/>
            </a:endParaRPr>
          </a:p>
          <a:p>
            <a:pPr>
              <a:spcBef>
                <a:spcPts val="618"/>
              </a:spcBef>
              <a:spcAft>
                <a:spcPts val="618"/>
              </a:spcAft>
            </a:pPr>
            <a:r>
              <a:rPr lang="en-US" dirty="0">
                <a:latin typeface="Times New Roman" panose="02020603050405020304" pitchFamily="18" charset="0"/>
                <a:ea typeface="Times New Roman" panose="02020603050405020304" pitchFamily="18" charset="0"/>
              </a:rPr>
              <a:t>Unfortunately, many people who need information and knowledge would talk unnecessarily and miss the benefit of what they might learn by listening. </a:t>
            </a:r>
          </a:p>
          <a:p>
            <a:pPr>
              <a:spcBef>
                <a:spcPts val="618"/>
              </a:spcBef>
              <a:spcAft>
                <a:spcPts val="618"/>
              </a:spcAft>
            </a:pPr>
            <a:endParaRPr lang="en-US"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618"/>
              </a:spcBef>
              <a:spcAft>
                <a:spcPts val="618"/>
              </a:spcAft>
              <a:buClrTx/>
              <a:buSzTx/>
              <a:buFontTx/>
              <a:buNone/>
              <a:tabLst/>
              <a:defRPr/>
            </a:pPr>
            <a:r>
              <a:rPr lang="en-US" dirty="0">
                <a:latin typeface="Times New Roman" panose="02020603050405020304" pitchFamily="18" charset="0"/>
                <a:ea typeface="Times New Roman" panose="02020603050405020304" pitchFamily="18" charset="0"/>
              </a:rPr>
              <a:t>We need to utilize good questioning to maintain control of the conversation to make the listening skill effective. </a:t>
            </a:r>
          </a:p>
        </p:txBody>
      </p:sp>
      <p:sp>
        <p:nvSpPr>
          <p:cNvPr id="4" name="Slide Number Placeholder 3"/>
          <p:cNvSpPr>
            <a:spLocks noGrp="1"/>
          </p:cNvSpPr>
          <p:nvPr>
            <p:ph type="sldNum" sz="quarter" idx="5"/>
          </p:nvPr>
        </p:nvSpPr>
        <p:spPr/>
        <p:txBody>
          <a:bodyPr/>
          <a:lstStyle/>
          <a:p>
            <a:fld id="{636F9C61-BD4D-4B28-BCAE-028F1505F562}" type="slidenum">
              <a:rPr lang="en-US" smtClean="0"/>
              <a:t>1</a:t>
            </a:fld>
            <a:endParaRPr lang="en-US" dirty="0"/>
          </a:p>
        </p:txBody>
      </p:sp>
    </p:spTree>
    <p:extLst>
      <p:ext uri="{BB962C8B-B14F-4D97-AF65-F5344CB8AC3E}">
        <p14:creationId xmlns:p14="http://schemas.microsoft.com/office/powerpoint/2010/main" val="278174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Unfortunately, it doesn’t work that way. Most of the time, open-ended questions are practical, but not all the time. When overused, they can make a conversation seem more like an interrogation and risk losing control of the conversation.</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These questions start with who, what, why, when, and how.</a:t>
            </a: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“Who might be responsible for this calamity?”</a:t>
            </a:r>
            <a:endParaRPr lang="en-US" sz="1900" dirty="0">
              <a:latin typeface="Times New Roman" panose="02020603050405020304" pitchFamily="18" charset="0"/>
              <a:ea typeface="Times New Roman" panose="02020603050405020304" pitchFamily="18" charset="0"/>
            </a:endParaRP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“What happened next?” </a:t>
            </a:r>
            <a:endParaRPr lang="en-US" sz="1900" dirty="0">
              <a:latin typeface="Times New Roman" panose="02020603050405020304" pitchFamily="18" charset="0"/>
              <a:ea typeface="Times New Roman" panose="02020603050405020304" pitchFamily="18" charset="0"/>
            </a:endParaRP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 “What business are we in? What is our added value?”</a:t>
            </a:r>
            <a:endParaRPr lang="en-US" sz="1900" dirty="0">
              <a:latin typeface="Times New Roman" panose="02020603050405020304" pitchFamily="18" charset="0"/>
              <a:ea typeface="Times New Roman" panose="02020603050405020304" pitchFamily="18" charset="0"/>
            </a:endParaRP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“Why didn’t you try something else?” </a:t>
            </a:r>
            <a:endParaRPr lang="en-US" sz="1900" dirty="0">
              <a:latin typeface="Times New Roman" panose="02020603050405020304" pitchFamily="18" charset="0"/>
              <a:ea typeface="Times New Roman" panose="02020603050405020304" pitchFamily="18" charset="0"/>
            </a:endParaRP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“Why do you think this has happened?”</a:t>
            </a:r>
            <a:endParaRPr lang="en-US" sz="1900" dirty="0">
              <a:latin typeface="Times New Roman" panose="02020603050405020304" pitchFamily="18" charset="0"/>
              <a:ea typeface="Times New Roman" panose="02020603050405020304" pitchFamily="18" charset="0"/>
            </a:endParaRP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“What factors will determine when we will be finished?”</a:t>
            </a:r>
            <a:endParaRPr lang="en-US" sz="1900" dirty="0">
              <a:latin typeface="Times New Roman" panose="02020603050405020304" pitchFamily="18" charset="0"/>
              <a:ea typeface="Times New Roman" panose="02020603050405020304" pitchFamily="18" charset="0"/>
            </a:endParaRPr>
          </a:p>
          <a:p>
            <a:pPr marL="353358" indent="-353358">
              <a:spcBef>
                <a:spcPts val="618"/>
              </a:spcBef>
              <a:spcAft>
                <a:spcPts val="618"/>
              </a:spcAft>
              <a:buFont typeface="Symbol" panose="05050102010706020507" pitchFamily="18" charset="2"/>
              <a:buChar char=""/>
              <a:tabLst>
                <a:tab pos="471145" algn="l"/>
              </a:tabLst>
            </a:pPr>
            <a:r>
              <a:rPr lang="en-US" sz="1900" i="1" dirty="0">
                <a:latin typeface="Times New Roman" panose="02020603050405020304" pitchFamily="18" charset="0"/>
                <a:ea typeface="Times New Roman" panose="02020603050405020304" pitchFamily="18" charset="0"/>
              </a:rPr>
              <a:t> “How did that happen?” </a:t>
            </a:r>
            <a:endParaRPr lang="en-US" sz="1900" dirty="0">
              <a:latin typeface="Times New Roman" panose="02020603050405020304" pitchFamily="18" charset="0"/>
              <a:ea typeface="Times New Roman" panose="02020603050405020304" pitchFamily="18" charset="0"/>
            </a:endParaRPr>
          </a:p>
          <a:p>
            <a:pPr>
              <a:spcBef>
                <a:spcPts val="1237"/>
              </a:spcBef>
              <a:spcAft>
                <a:spcPts val="309"/>
              </a:spcAft>
            </a:pPr>
            <a:br>
              <a:rPr lang="en-US" sz="1900" b="1" i="1" dirty="0">
                <a:latin typeface="Arial" panose="020B0604020202020204" pitchFamily="34" charset="0"/>
              </a:rPr>
            </a:br>
            <a:endParaRPr lang="en-US" sz="1900" b="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10</a:t>
            </a:fld>
            <a:endParaRPr lang="en-US" dirty="0"/>
          </a:p>
        </p:txBody>
      </p:sp>
    </p:spTree>
    <p:extLst>
      <p:ext uri="{BB962C8B-B14F-4D97-AF65-F5344CB8AC3E}">
        <p14:creationId xmlns:p14="http://schemas.microsoft.com/office/powerpoint/2010/main" val="297330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If you were born in the USA, you won the life lottery and have given little thought to the following three questions.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If you were not born here, these three questions are the basics of what those immigration folks want to know before they let you into the country.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CLICK TO START</a:t>
            </a:r>
          </a:p>
          <a:p>
            <a:pPr lvl="1">
              <a:spcBef>
                <a:spcPts val="618"/>
              </a:spcBef>
              <a:spcAft>
                <a:spcPts val="618"/>
              </a:spcAft>
            </a:pPr>
            <a:r>
              <a:rPr lang="en-US" sz="1900" dirty="0">
                <a:latin typeface="Times New Roman" panose="02020603050405020304" pitchFamily="18" charset="0"/>
                <a:ea typeface="Times New Roman" panose="02020603050405020304" pitchFamily="18" charset="0"/>
              </a:rPr>
              <a:t>Who are you? </a:t>
            </a:r>
          </a:p>
          <a:p>
            <a:pPr lvl="1">
              <a:spcBef>
                <a:spcPts val="618"/>
              </a:spcBef>
              <a:spcAft>
                <a:spcPts val="618"/>
              </a:spcAft>
            </a:pPr>
            <a:r>
              <a:rPr lang="en-US" sz="1900" dirty="0">
                <a:latin typeface="Times New Roman" panose="02020603050405020304" pitchFamily="18" charset="0"/>
                <a:ea typeface="Times New Roman" panose="02020603050405020304" pitchFamily="18" charset="0"/>
              </a:rPr>
              <a:t>Where are you going? </a:t>
            </a:r>
          </a:p>
          <a:p>
            <a:pPr lvl="1">
              <a:spcBef>
                <a:spcPts val="618"/>
              </a:spcBef>
              <a:spcAft>
                <a:spcPts val="618"/>
              </a:spcAft>
            </a:pPr>
            <a:r>
              <a:rPr lang="en-US" sz="1900" dirty="0">
                <a:latin typeface="Times New Roman" panose="02020603050405020304" pitchFamily="18" charset="0"/>
                <a:ea typeface="Times New Roman" panose="02020603050405020304" pitchFamily="18" charset="0"/>
              </a:rPr>
              <a:t>What do you have to declare?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Those are good starting points for the questions people who lead and sell might want to ask.</a:t>
            </a:r>
          </a:p>
          <a:p>
            <a:pPr>
              <a:spcBef>
                <a:spcPts val="1237"/>
              </a:spcBef>
              <a:spcAft>
                <a:spcPts val="309"/>
              </a:spcAft>
            </a:pPr>
            <a:br>
              <a:rPr lang="en-US" sz="1900" b="1" i="1" dirty="0">
                <a:latin typeface="Arial" panose="020B0604020202020204" pitchFamily="34" charset="0"/>
              </a:rPr>
            </a:br>
            <a:endParaRPr lang="en-US" sz="1900" b="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11</a:t>
            </a:fld>
            <a:endParaRPr lang="en-US" dirty="0"/>
          </a:p>
        </p:txBody>
      </p:sp>
    </p:spTree>
    <p:extLst>
      <p:ext uri="{BB962C8B-B14F-4D97-AF65-F5344CB8AC3E}">
        <p14:creationId xmlns:p14="http://schemas.microsoft.com/office/powerpoint/2010/main" val="3243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Open-ended questions are often reported to be the most valuable and powerful.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These are the question that solicits open dialogue, which needs to be more quickly answered with a single word or short sentence.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Open-ended questions are believed to get the person talking, solicit information, and allow those involved to find out if there is a mutual opportunity. </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12</a:t>
            </a:fld>
            <a:endParaRPr lang="en-US" dirty="0"/>
          </a:p>
        </p:txBody>
      </p:sp>
    </p:spTree>
    <p:extLst>
      <p:ext uri="{BB962C8B-B14F-4D97-AF65-F5344CB8AC3E}">
        <p14:creationId xmlns:p14="http://schemas.microsoft.com/office/powerpoint/2010/main" val="78115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A specific kind of closed-ended question would be one asked to confirm what you think the other person is saying, or it can simply be a form of reinforcement.</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It can be a reflection of what is said, or it can be rewarding feedback. Example: “What you are saying is?” shows you listening.</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Asking many questions is highly effective but can make you appear inquisitorial and intrusive. </a:t>
            </a: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13</a:t>
            </a:fld>
            <a:endParaRPr lang="en-US" dirty="0"/>
          </a:p>
        </p:txBody>
      </p:sp>
    </p:spTree>
    <p:extLst>
      <p:ext uri="{BB962C8B-B14F-4D97-AF65-F5344CB8AC3E}">
        <p14:creationId xmlns:p14="http://schemas.microsoft.com/office/powerpoint/2010/main" val="140571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ea typeface="Times New Roman" panose="02020603050405020304" pitchFamily="18" charset="0"/>
              </a:rPr>
              <a:t>A type of choice question would compare several options and then contrast that with another set of options. </a:t>
            </a: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14</a:t>
            </a:fld>
            <a:endParaRPr lang="en-US" dirty="0"/>
          </a:p>
        </p:txBody>
      </p:sp>
    </p:spTree>
    <p:extLst>
      <p:ext uri="{BB962C8B-B14F-4D97-AF65-F5344CB8AC3E}">
        <p14:creationId xmlns:p14="http://schemas.microsoft.com/office/powerpoint/2010/main" val="90440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8"/>
              </a:spcBef>
              <a:spcAft>
                <a:spcPts val="618"/>
              </a:spcAft>
              <a:buClrTx/>
              <a:buSzTx/>
              <a:buFontTx/>
              <a:buNone/>
              <a:tabLst/>
              <a:defRPr/>
            </a:pPr>
            <a:r>
              <a:rPr lang="en-US" sz="1900" dirty="0">
                <a:latin typeface="Times New Roman" panose="02020603050405020304" pitchFamily="18" charset="0"/>
                <a:ea typeface="Times New Roman" panose="02020603050405020304" pitchFamily="18" charset="0"/>
              </a:rPr>
              <a:t>Richard Bach, who wrote </a:t>
            </a:r>
            <a:r>
              <a:rPr lang="en-US" sz="2000" b="0" i="0" dirty="0">
                <a:effectLst/>
                <a:latin typeface="Times New Roman" panose="02020603050405020304" pitchFamily="18" charset="0"/>
                <a:ea typeface="Times New Roman" panose="02020603050405020304" pitchFamily="18" charset="0"/>
              </a:rPr>
              <a:t>Jonathan Livingston Seagull</a:t>
            </a:r>
          </a:p>
          <a:p>
            <a:pPr>
              <a:spcBef>
                <a:spcPts val="618"/>
              </a:spcBef>
              <a:spcAft>
                <a:spcPts val="618"/>
              </a:spcAft>
            </a:pPr>
            <a:endParaRPr lang="en-US" sz="1900" b="0" i="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This exercise can spur critical thinking beyond mere description or summary to generate interesting analysis.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When you reflect on similarities and differences, you gain a deeper understanding of the items you are comparing, their relationship to each other, and what is most important about them. </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15</a:t>
            </a:fld>
            <a:endParaRPr lang="en-US" dirty="0"/>
          </a:p>
        </p:txBody>
      </p:sp>
    </p:spTree>
    <p:extLst>
      <p:ext uri="{BB962C8B-B14F-4D97-AF65-F5344CB8AC3E}">
        <p14:creationId xmlns:p14="http://schemas.microsoft.com/office/powerpoint/2010/main" val="253567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A type of choice question would compare several options and then contrast that with another set of options.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This exercise can spur critical thinking beyond mere description or summary to generate interesting analysis.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When you reflect on similarities and differences, you gain a deeper understanding of the items you are comparing, their relationship to each other, and what is most important about them. </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16</a:t>
            </a:fld>
            <a:endParaRPr lang="en-US" dirty="0"/>
          </a:p>
        </p:txBody>
      </p:sp>
    </p:spTree>
    <p:extLst>
      <p:ext uri="{BB962C8B-B14F-4D97-AF65-F5344CB8AC3E}">
        <p14:creationId xmlns:p14="http://schemas.microsoft.com/office/powerpoint/2010/main" val="509484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No less than the reputed genius Albert Einstein said.</a:t>
            </a:r>
            <a:endParaRPr lang="en-US" sz="1900" dirty="0">
              <a:latin typeface="Times New Roman" panose="02020603050405020304" pitchFamily="18" charset="0"/>
            </a:endParaRPr>
          </a:p>
          <a:p>
            <a:pPr>
              <a:spcBef>
                <a:spcPts val="618"/>
              </a:spcBef>
              <a:spcAft>
                <a:spcPts val="618"/>
              </a:spcAft>
            </a:pPr>
            <a:r>
              <a:rPr lang="en-US" sz="1900" dirty="0">
                <a:latin typeface="Times New Roman" panose="02020603050405020304" pitchFamily="18" charset="0"/>
              </a:rPr>
              <a:t>In science, asking questions is the basis of the scientific method.</a:t>
            </a:r>
          </a:p>
          <a:p>
            <a:pPr>
              <a:spcBef>
                <a:spcPts val="618"/>
              </a:spcBef>
              <a:spcAft>
                <a:spcPts val="618"/>
              </a:spcAft>
            </a:pPr>
            <a:endParaRPr lang="en-US" sz="1900" dirty="0">
              <a:latin typeface="Times New Roman" panose="02020603050405020304" pitchFamily="18" charset="0"/>
            </a:endParaRPr>
          </a:p>
          <a:p>
            <a:pPr>
              <a:spcBef>
                <a:spcPts val="618"/>
              </a:spcBef>
              <a:spcAft>
                <a:spcPts val="618"/>
              </a:spcAft>
            </a:pPr>
            <a:r>
              <a:rPr lang="en-US" sz="1900" dirty="0">
                <a:latin typeface="Times New Roman" panose="02020603050405020304" pitchFamily="18" charset="0"/>
              </a:rPr>
              <a:t>Someone puts forward an idea they call a hypothesis, and everyone else asks questions ad tries to prove the theory wrong.</a:t>
            </a:r>
          </a:p>
          <a:p>
            <a:pPr>
              <a:spcBef>
                <a:spcPts val="618"/>
              </a:spcBef>
              <a:spcAft>
                <a:spcPts val="618"/>
              </a:spcAft>
            </a:pPr>
            <a:endParaRPr lang="en-US" sz="1900" dirty="0">
              <a:latin typeface="Times New Roman" panose="02020603050405020304" pitchFamily="18" charset="0"/>
            </a:endParaRPr>
          </a:p>
          <a:p>
            <a:pPr>
              <a:spcBef>
                <a:spcPts val="618"/>
              </a:spcBef>
              <a:spcAft>
                <a:spcPts val="618"/>
              </a:spcAft>
            </a:pPr>
            <a:r>
              <a:rPr lang="en-US" dirty="0"/>
              <a:t>It takes a thick skin to put forward an idea and endure all the challenges.</a:t>
            </a:r>
          </a:p>
        </p:txBody>
      </p:sp>
      <p:sp>
        <p:nvSpPr>
          <p:cNvPr id="4" name="Slide Number Placeholder 3"/>
          <p:cNvSpPr>
            <a:spLocks noGrp="1"/>
          </p:cNvSpPr>
          <p:nvPr>
            <p:ph type="sldNum" sz="quarter" idx="5"/>
          </p:nvPr>
        </p:nvSpPr>
        <p:spPr/>
        <p:txBody>
          <a:bodyPr/>
          <a:lstStyle/>
          <a:p>
            <a:fld id="{636F9C61-BD4D-4B28-BCAE-028F1505F562}" type="slidenum">
              <a:rPr lang="en-US" smtClean="0"/>
              <a:t>17</a:t>
            </a:fld>
            <a:endParaRPr lang="en-US" dirty="0"/>
          </a:p>
        </p:txBody>
      </p:sp>
    </p:spTree>
    <p:extLst>
      <p:ext uri="{BB962C8B-B14F-4D97-AF65-F5344CB8AC3E}">
        <p14:creationId xmlns:p14="http://schemas.microsoft.com/office/powerpoint/2010/main" val="693657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71145" defTabSz="942289">
              <a:spcBef>
                <a:spcPts val="618"/>
              </a:spcBef>
              <a:spcAft>
                <a:spcPts val="618"/>
              </a:spcAft>
              <a:tabLst>
                <a:tab pos="471145" algn="l"/>
              </a:tabLst>
            </a:pPr>
            <a:r>
              <a:rPr lang="en-US" sz="3200" b="0" i="0" dirty="0">
                <a:solidFill>
                  <a:srgbClr val="111111"/>
                </a:solidFill>
                <a:effectLst/>
                <a:latin typeface="Roboto" panose="02000000000000000000" pitchFamily="2" charset="0"/>
              </a:rPr>
              <a:t>A rhetorical question is</a:t>
            </a:r>
            <a:r>
              <a:rPr lang="en-US" sz="3200" b="1" i="0" dirty="0">
                <a:solidFill>
                  <a:srgbClr val="111111"/>
                </a:solidFill>
                <a:effectLst/>
                <a:latin typeface="Roboto" panose="02000000000000000000" pitchFamily="2" charset="0"/>
              </a:rPr>
              <a:t> </a:t>
            </a:r>
            <a:r>
              <a:rPr lang="en-US" sz="3200" b="0" i="0" dirty="0">
                <a:solidFill>
                  <a:srgbClr val="111111"/>
                </a:solidFill>
                <a:effectLst/>
                <a:latin typeface="Roboto" panose="02000000000000000000" pitchFamily="2" charset="0"/>
              </a:rPr>
              <a:t>an inquiry that ends in a question mark but is asked for effect rather than to elicit an answer. </a:t>
            </a:r>
          </a:p>
          <a:p>
            <a:pPr marR="471145" defTabSz="942289">
              <a:spcBef>
                <a:spcPts val="618"/>
              </a:spcBef>
              <a:spcAft>
                <a:spcPts val="618"/>
              </a:spcAft>
              <a:tabLst>
                <a:tab pos="471145" algn="l"/>
              </a:tabLst>
            </a:pPr>
            <a:endParaRPr lang="en-US" sz="3200" b="0" i="0" dirty="0">
              <a:solidFill>
                <a:srgbClr val="111111"/>
              </a:solidFill>
              <a:effectLst/>
              <a:latin typeface="Roboto" panose="02000000000000000000" pitchFamily="2" charset="0"/>
            </a:endParaRPr>
          </a:p>
          <a:p>
            <a:pPr marR="471145" defTabSz="942289">
              <a:spcBef>
                <a:spcPts val="618"/>
              </a:spcBef>
              <a:spcAft>
                <a:spcPts val="618"/>
              </a:spcAft>
              <a:tabLst>
                <a:tab pos="471145" algn="l"/>
              </a:tabLst>
            </a:pPr>
            <a:r>
              <a:rPr lang="en-US" sz="3200" b="0" i="0" dirty="0">
                <a:solidFill>
                  <a:srgbClr val="111111"/>
                </a:solidFill>
                <a:effectLst/>
                <a:latin typeface="Roboto" panose="02000000000000000000" pitchFamily="2" charset="0"/>
              </a:rPr>
              <a:t>It’s often used in persuasive writing but is common in everyday conversation. </a:t>
            </a:r>
          </a:p>
          <a:p>
            <a:pPr marR="471145" defTabSz="942289">
              <a:spcBef>
                <a:spcPts val="618"/>
              </a:spcBef>
              <a:spcAft>
                <a:spcPts val="618"/>
              </a:spcAft>
              <a:tabLst>
                <a:tab pos="471145" algn="l"/>
              </a:tabLst>
            </a:pPr>
            <a:endParaRPr lang="en-US" sz="3200" b="0" i="0" dirty="0">
              <a:solidFill>
                <a:srgbClr val="111111"/>
              </a:solidFill>
              <a:effectLst/>
              <a:latin typeface="Roboto" panose="02000000000000000000" pitchFamily="2" charset="0"/>
              <a:ea typeface="Times New Roman" panose="02020603050405020304" pitchFamily="18" charset="0"/>
            </a:endParaRPr>
          </a:p>
          <a:p>
            <a:pPr marR="471145" defTabSz="942289">
              <a:spcBef>
                <a:spcPts val="618"/>
              </a:spcBef>
              <a:spcAft>
                <a:spcPts val="618"/>
              </a:spcAft>
              <a:tabLst>
                <a:tab pos="471145" algn="l"/>
              </a:tabLst>
            </a:pPr>
            <a:r>
              <a:rPr lang="en-US" sz="1900" dirty="0">
                <a:latin typeface="Times New Roman" panose="02020603050405020304" pitchFamily="18" charset="0"/>
                <a:ea typeface="Times New Roman" panose="02020603050405020304" pitchFamily="18" charset="0"/>
              </a:rPr>
              <a:t>Here are a few of my favorite rhetorical questions.</a:t>
            </a:r>
          </a:p>
          <a:p>
            <a:pPr marR="471145" defTabSz="942289">
              <a:spcBef>
                <a:spcPts val="618"/>
              </a:spcBef>
              <a:spcAft>
                <a:spcPts val="618"/>
              </a:spcAft>
              <a:tabLst>
                <a:tab pos="471145" algn="l"/>
              </a:tabLst>
            </a:pPr>
            <a:endParaRPr lang="en-US" sz="1900" dirty="0">
              <a:latin typeface="Times New Roman" panose="02020603050405020304" pitchFamily="18" charset="0"/>
              <a:ea typeface="Times New Roman" panose="02020603050405020304" pitchFamily="18" charset="0"/>
            </a:endParaRPr>
          </a:p>
          <a:p>
            <a:pPr marL="353358" marR="471145" indent="-353358">
              <a:spcBef>
                <a:spcPts val="618"/>
              </a:spcBef>
              <a:spcAft>
                <a:spcPts val="618"/>
              </a:spcAft>
              <a:buFont typeface="Symbol" panose="05050102010706020507" pitchFamily="18" charset="2"/>
              <a:buChar char=""/>
              <a:tabLst>
                <a:tab pos="471145" algn="l"/>
              </a:tabLst>
            </a:pPr>
            <a:r>
              <a:rPr lang="en-US" sz="1900" dirty="0">
                <a:latin typeface="Times New Roman" panose="02020603050405020304" pitchFamily="18" charset="0"/>
                <a:ea typeface="Times New Roman" panose="02020603050405020304" pitchFamily="18" charset="0"/>
              </a:rPr>
              <a:t>Why do you need a driver’s license to buy liquor when you can’t drive and drink?</a:t>
            </a:r>
          </a:p>
          <a:p>
            <a:pPr marL="353358" indent="-353358">
              <a:spcBef>
                <a:spcPts val="618"/>
              </a:spcBef>
              <a:spcAft>
                <a:spcPts val="618"/>
              </a:spcAft>
              <a:buFont typeface="Symbol" panose="05050102010706020507" pitchFamily="18" charset="2"/>
              <a:buChar char=""/>
              <a:tabLst>
                <a:tab pos="471145" algn="l"/>
              </a:tabLst>
            </a:pPr>
            <a:r>
              <a:rPr lang="en-US" sz="1900" dirty="0">
                <a:latin typeface="Times New Roman" panose="02020603050405020304" pitchFamily="18" charset="0"/>
                <a:ea typeface="Times New Roman" panose="02020603050405020304" pitchFamily="18" charset="0"/>
              </a:rPr>
              <a:t>Why isn’t phonetic spelling - spelled the way it sounds?</a:t>
            </a:r>
          </a:p>
          <a:p>
            <a:pPr marL="353358" indent="-353358">
              <a:spcBef>
                <a:spcPts val="618"/>
              </a:spcBef>
              <a:spcAft>
                <a:spcPts val="618"/>
              </a:spcAft>
              <a:buFont typeface="Symbol" panose="05050102010706020507" pitchFamily="18" charset="2"/>
              <a:buChar char=""/>
              <a:tabLst>
                <a:tab pos="471145" algn="l"/>
              </a:tabLst>
            </a:pPr>
            <a:r>
              <a:rPr lang="en-US" sz="1900" dirty="0">
                <a:latin typeface="Times New Roman" panose="02020603050405020304" pitchFamily="18" charset="0"/>
                <a:ea typeface="Times New Roman" panose="02020603050405020304" pitchFamily="18" charset="0"/>
              </a:rPr>
              <a:t>Why are there interstate highways in Hawaii?</a:t>
            </a:r>
          </a:p>
          <a:p>
            <a:pPr marL="353358" indent="-353358">
              <a:buFont typeface="Symbol" panose="05050102010706020507" pitchFamily="18" charset="2"/>
              <a:buChar char=""/>
              <a:tabLst>
                <a:tab pos="471145" algn="l"/>
              </a:tabLst>
            </a:pPr>
            <a:r>
              <a:rPr lang="en-US" sz="1900" dirty="0">
                <a:latin typeface="Times New Roman" panose="02020603050405020304" pitchFamily="18" charset="0"/>
                <a:ea typeface="Times New Roman" panose="02020603050405020304" pitchFamily="18" charset="0"/>
              </a:rPr>
              <a:t>How does the guy who drives the snowplow get to work in the mornings? </a:t>
            </a:r>
          </a:p>
          <a:p>
            <a:pPr marL="353358" indent="-353358">
              <a:spcBef>
                <a:spcPts val="618"/>
              </a:spcBef>
              <a:spcAft>
                <a:spcPts val="618"/>
              </a:spcAft>
              <a:buFont typeface="Symbol" panose="05050102010706020507" pitchFamily="18" charset="2"/>
              <a:buChar char=""/>
              <a:tabLst>
                <a:tab pos="471145" algn="l"/>
              </a:tabLst>
            </a:pPr>
            <a:r>
              <a:rPr lang="en-US" sz="1900" dirty="0">
                <a:latin typeface="Times New Roman" panose="02020603050405020304" pitchFamily="18" charset="0"/>
                <a:ea typeface="Times New Roman" panose="02020603050405020304" pitchFamily="18" charset="0"/>
              </a:rPr>
              <a:t>Why is it when you transport something by car it’s called a shipment, but when you transport by ship it is called cargo?</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18</a:t>
            </a:fld>
            <a:endParaRPr lang="en-US" dirty="0"/>
          </a:p>
        </p:txBody>
      </p:sp>
    </p:spTree>
    <p:extLst>
      <p:ext uri="{BB962C8B-B14F-4D97-AF65-F5344CB8AC3E}">
        <p14:creationId xmlns:p14="http://schemas.microsoft.com/office/powerpoint/2010/main" val="333922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Some questions require a response that may have a significant impact.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These are the questions that get right to the primary motivation for action.</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 A few examples of this kind of questions would be:</a:t>
            </a:r>
          </a:p>
          <a:p>
            <a:pPr marL="353358" indent="-353358">
              <a:spcBef>
                <a:spcPts val="618"/>
              </a:spcBef>
              <a:spcAft>
                <a:spcPts val="618"/>
              </a:spcAft>
              <a:buFont typeface="+mj-lt"/>
              <a:buAutoNum type="arabicPeriod"/>
              <a:tabLst>
                <a:tab pos="471145" algn="l"/>
              </a:tabLst>
            </a:pPr>
            <a:r>
              <a:rPr lang="en-US" sz="1900" dirty="0">
                <a:latin typeface="Times New Roman" panose="02020603050405020304" pitchFamily="18" charset="0"/>
                <a:ea typeface="Times New Roman" panose="02020603050405020304" pitchFamily="18" charset="0"/>
              </a:rPr>
              <a:t>What happens if this problem is not dealt with now?</a:t>
            </a:r>
          </a:p>
          <a:p>
            <a:pPr marL="353358" indent="-353358">
              <a:spcBef>
                <a:spcPts val="618"/>
              </a:spcBef>
              <a:spcAft>
                <a:spcPts val="618"/>
              </a:spcAft>
              <a:buFont typeface="+mj-lt"/>
              <a:buAutoNum type="arabicPeriod"/>
              <a:tabLst>
                <a:tab pos="471145" algn="l"/>
              </a:tabLst>
            </a:pPr>
            <a:r>
              <a:rPr lang="en-US" sz="1900" dirty="0">
                <a:latin typeface="Times New Roman" panose="02020603050405020304" pitchFamily="18" charset="0"/>
                <a:ea typeface="Times New Roman" panose="02020603050405020304" pitchFamily="18" charset="0"/>
              </a:rPr>
              <a:t>What are the long-term ramifications of the current situation?</a:t>
            </a:r>
          </a:p>
          <a:p>
            <a:pPr marL="353358" indent="-353358">
              <a:spcBef>
                <a:spcPts val="618"/>
              </a:spcBef>
              <a:spcAft>
                <a:spcPts val="618"/>
              </a:spcAft>
              <a:buFont typeface="+mj-lt"/>
              <a:buAutoNum type="arabicPeriod"/>
              <a:tabLst>
                <a:tab pos="471145" algn="l"/>
              </a:tabLst>
            </a:pPr>
            <a:r>
              <a:rPr lang="en-US" sz="1900" dirty="0">
                <a:latin typeface="Times New Roman" panose="02020603050405020304" pitchFamily="18" charset="0"/>
                <a:ea typeface="Times New Roman" panose="02020603050405020304" pitchFamily="18" charset="0"/>
              </a:rPr>
              <a:t>How long until the current trend line ends in disaster if extended to its conclusion?</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These questions create a sense of urgency by bringing the ultimate impact of action or inaction into clear focus. If the series of questions that lead to an impact question is sufficient, the impact question will result in a severe motivation to take some action.</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19</a:t>
            </a:fld>
            <a:endParaRPr lang="en-US" dirty="0"/>
          </a:p>
        </p:txBody>
      </p:sp>
    </p:spTree>
    <p:extLst>
      <p:ext uri="{BB962C8B-B14F-4D97-AF65-F5344CB8AC3E}">
        <p14:creationId xmlns:p14="http://schemas.microsoft.com/office/powerpoint/2010/main" val="32970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ea typeface="Times New Roman" panose="02020603050405020304" pitchFamily="18" charset="0"/>
              </a:rPr>
              <a:t>Former Senator, comedian, yes, a Senator who admits to being a comedian once said….</a:t>
            </a:r>
          </a:p>
          <a:p>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We can control the conversation; gain information and insight like others have learned to acquire knowledge.</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Children and students learn by asking questions.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Brilliant thinkers never stop asking questions because they know that is the best way to gain deeper insights. </a:t>
            </a:r>
          </a:p>
        </p:txBody>
      </p:sp>
      <p:sp>
        <p:nvSpPr>
          <p:cNvPr id="4" name="Slide Number Placeholder 3"/>
          <p:cNvSpPr>
            <a:spLocks noGrp="1"/>
          </p:cNvSpPr>
          <p:nvPr>
            <p:ph type="sldNum" sz="quarter" idx="5"/>
          </p:nvPr>
        </p:nvSpPr>
        <p:spPr/>
        <p:txBody>
          <a:bodyPr/>
          <a:lstStyle/>
          <a:p>
            <a:fld id="{636F9C61-BD4D-4B28-BCAE-028F1505F562}" type="slidenum">
              <a:rPr lang="en-US" smtClean="0"/>
              <a:t>2</a:t>
            </a:fld>
            <a:endParaRPr lang="en-US" dirty="0"/>
          </a:p>
        </p:txBody>
      </p:sp>
    </p:spTree>
    <p:extLst>
      <p:ext uri="{BB962C8B-B14F-4D97-AF65-F5344CB8AC3E}">
        <p14:creationId xmlns:p14="http://schemas.microsoft.com/office/powerpoint/2010/main" val="4243357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618"/>
              </a:spcBef>
              <a:spcAft>
                <a:spcPts val="618"/>
              </a:spcAft>
              <a:buClrTx/>
              <a:buSzTx/>
              <a:buFontTx/>
              <a:buNone/>
              <a:tabLst/>
              <a:defRPr/>
            </a:pPr>
            <a:r>
              <a:rPr lang="en-US" sz="1900" dirty="0">
                <a:latin typeface="Times New Roman" panose="02020603050405020304" pitchFamily="18" charset="0"/>
                <a:ea typeface="Times New Roman" panose="02020603050405020304" pitchFamily="18" charset="0"/>
              </a:rPr>
              <a:t>In the words of the writer and philosopher Voltaire, </a:t>
            </a:r>
            <a:r>
              <a:rPr lang="en-US" sz="1900" i="1" dirty="0">
                <a:latin typeface="Times New Roman" panose="02020603050405020304" pitchFamily="18" charset="0"/>
                <a:ea typeface="Times New Roman" panose="02020603050405020304" pitchFamily="18" charset="0"/>
              </a:rPr>
              <a:t>“Judge a man by his questions rather than his answers.” </a:t>
            </a:r>
          </a:p>
          <a:p>
            <a:pPr marL="0" marR="0" lvl="0" indent="0" algn="l" defTabSz="942289" rtl="0" eaLnBrk="1" fontAlgn="auto" latinLnBrk="0" hangingPunct="1">
              <a:lnSpc>
                <a:spcPct val="100000"/>
              </a:lnSpc>
              <a:spcBef>
                <a:spcPts val="618"/>
              </a:spcBef>
              <a:spcAft>
                <a:spcPts val="618"/>
              </a:spcAft>
              <a:buClrTx/>
              <a:buSzTx/>
              <a:buFontTx/>
              <a:buNone/>
              <a:tabLst/>
              <a:defRPr/>
            </a:pPr>
            <a:endParaRPr lang="en-US" sz="1900" i="1" dirty="0">
              <a:latin typeface="Times New Roman" panose="02020603050405020304" pitchFamily="18" charset="0"/>
              <a:ea typeface="Times New Roman" panose="02020603050405020304" pitchFamily="18" charset="0"/>
            </a:endParaRPr>
          </a:p>
          <a:p>
            <a:pPr marL="0" marR="0" lvl="0" indent="0" algn="l" defTabSz="942289" rtl="0" eaLnBrk="1" fontAlgn="auto" latinLnBrk="0" hangingPunct="1">
              <a:lnSpc>
                <a:spcPct val="100000"/>
              </a:lnSpc>
              <a:spcBef>
                <a:spcPts val="618"/>
              </a:spcBef>
              <a:spcAft>
                <a:spcPts val="618"/>
              </a:spcAft>
              <a:buClrTx/>
              <a:buSzTx/>
              <a:buFontTx/>
              <a:buNone/>
              <a:tabLst/>
              <a:defRPr/>
            </a:pPr>
            <a:r>
              <a:rPr lang="en-US" sz="2000" dirty="0">
                <a:latin typeface="Times New Roman" panose="02020603050405020304" pitchFamily="18" charset="0"/>
                <a:ea typeface="Times New Roman" panose="02020603050405020304" pitchFamily="18" charset="0"/>
              </a:rPr>
              <a:t>That concept applies to almost every aspect of leadership. </a:t>
            </a:r>
          </a:p>
          <a:p>
            <a:pPr marL="0" marR="0" lvl="0" indent="0" algn="l" defTabSz="942289" rtl="0" eaLnBrk="1" fontAlgn="auto" latinLnBrk="0" hangingPunct="1">
              <a:lnSpc>
                <a:spcPct val="100000"/>
              </a:lnSpc>
              <a:spcBef>
                <a:spcPts val="618"/>
              </a:spcBef>
              <a:spcAft>
                <a:spcPts val="618"/>
              </a:spcAft>
              <a:buClrTx/>
              <a:buSzTx/>
              <a:buFontTx/>
              <a:buNone/>
              <a:tabLst/>
              <a:defRPr/>
            </a:pPr>
            <a:endParaRPr lang="en-US" sz="2000" dirty="0">
              <a:latin typeface="Times New Roman" panose="02020603050405020304" pitchFamily="18" charset="0"/>
              <a:ea typeface="Times New Roman" panose="02020603050405020304" pitchFamily="18" charset="0"/>
            </a:endParaRPr>
          </a:p>
          <a:p>
            <a:pPr marL="0" marR="0" lvl="0" indent="0" algn="l" defTabSz="942289" rtl="0" eaLnBrk="1" fontAlgn="auto" latinLnBrk="0" hangingPunct="1">
              <a:lnSpc>
                <a:spcPct val="100000"/>
              </a:lnSpc>
              <a:spcBef>
                <a:spcPts val="618"/>
              </a:spcBef>
              <a:spcAft>
                <a:spcPts val="618"/>
              </a:spcAft>
              <a:buClrTx/>
              <a:buSzTx/>
              <a:buFontTx/>
              <a:buNone/>
              <a:tabLst/>
              <a:defRPr/>
            </a:pPr>
            <a:r>
              <a:rPr lang="en-US" sz="2000" dirty="0">
                <a:latin typeface="Times New Roman" panose="02020603050405020304" pitchFamily="18" charset="0"/>
                <a:ea typeface="Times New Roman" panose="02020603050405020304" pitchFamily="18" charset="0"/>
              </a:rPr>
              <a:t>A failure to listen and ask questions leaves the people who will follow you wondering if you know where you are leading them. </a:t>
            </a:r>
          </a:p>
          <a:p>
            <a:pPr marL="0" marR="0" lvl="0" indent="0" algn="l" defTabSz="942289" rtl="0" eaLnBrk="1" fontAlgn="auto" latinLnBrk="0" hangingPunct="1">
              <a:lnSpc>
                <a:spcPct val="100000"/>
              </a:lnSpc>
              <a:spcBef>
                <a:spcPts val="618"/>
              </a:spcBef>
              <a:spcAft>
                <a:spcPts val="618"/>
              </a:spcAft>
              <a:buClrTx/>
              <a:buSzTx/>
              <a:buFontTx/>
              <a:buNone/>
              <a:tabLst/>
              <a:defRPr/>
            </a:pPr>
            <a:endParaRPr lang="en-US" sz="2000" dirty="0">
              <a:latin typeface="Times New Roman" panose="02020603050405020304" pitchFamily="18" charset="0"/>
              <a:ea typeface="Times New Roman" panose="02020603050405020304" pitchFamily="18" charset="0"/>
            </a:endParaRPr>
          </a:p>
          <a:p>
            <a:pPr marL="0" marR="0" lvl="0" indent="0" algn="l" defTabSz="942289" rtl="0" eaLnBrk="1" fontAlgn="auto" latinLnBrk="0" hangingPunct="1">
              <a:lnSpc>
                <a:spcPct val="100000"/>
              </a:lnSpc>
              <a:spcBef>
                <a:spcPts val="618"/>
              </a:spcBef>
              <a:spcAft>
                <a:spcPts val="618"/>
              </a:spcAft>
              <a:buClrTx/>
              <a:buSzTx/>
              <a:buFontTx/>
              <a:buNone/>
              <a:tabLst/>
              <a:defRPr/>
            </a:pPr>
            <a:r>
              <a:rPr lang="en-US" sz="2000" dirty="0">
                <a:latin typeface="Times New Roman" panose="02020603050405020304" pitchFamily="18" charset="0"/>
                <a:ea typeface="Times New Roman" panose="02020603050405020304" pitchFamily="18" charset="0"/>
              </a:rPr>
              <a:t>They would think you are a charlatan. Take the time to do the right thing.</a:t>
            </a:r>
          </a:p>
          <a:p>
            <a:pPr marL="0" marR="0" lvl="0" indent="0" algn="l" defTabSz="942289" rtl="0" eaLnBrk="1" fontAlgn="auto" latinLnBrk="0" hangingPunct="1">
              <a:lnSpc>
                <a:spcPct val="100000"/>
              </a:lnSpc>
              <a:spcBef>
                <a:spcPts val="618"/>
              </a:spcBef>
              <a:spcAft>
                <a:spcPts val="618"/>
              </a:spcAft>
              <a:buClrTx/>
              <a:buSzTx/>
              <a:buFontTx/>
              <a:buNone/>
              <a:tabLst/>
              <a:defRPr/>
            </a:pP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20</a:t>
            </a:fld>
            <a:endParaRPr lang="en-US" dirty="0"/>
          </a:p>
        </p:txBody>
      </p:sp>
    </p:spTree>
    <p:extLst>
      <p:ext uri="{BB962C8B-B14F-4D97-AF65-F5344CB8AC3E}">
        <p14:creationId xmlns:p14="http://schemas.microsoft.com/office/powerpoint/2010/main" val="1033759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I am inspired by the story of a fellow named Greg Dyke, who became the Director-General of the British Broadcasting Corporation (BBC) in 2000.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At the top of his agenda was visiting every central BBC installation in the world, where he asked these questions,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CLICK FOR  VOICE OVER</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and then he listened and followed with another question.</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He knew that he would learn more from his employees at that early stage than they could from him.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 workers at the BBC had many beautiful ideas that they were keen to share and were very impressed that the new boss took the time to ask questions and listen. </a:t>
            </a:r>
          </a:p>
          <a:p>
            <a:br>
              <a:rPr lang="en-US" dirty="0">
                <a:effectLst/>
              </a:rPr>
            </a:b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21</a:t>
            </a:fld>
            <a:endParaRPr lang="en-US" dirty="0"/>
          </a:p>
        </p:txBody>
      </p:sp>
    </p:spTree>
    <p:extLst>
      <p:ext uri="{BB962C8B-B14F-4D97-AF65-F5344CB8AC3E}">
        <p14:creationId xmlns:p14="http://schemas.microsoft.com/office/powerpoint/2010/main" val="3246574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 few thousand years ago, there lived a fellow named Socrates, who, in the words of a fourth grader, "lived a long time ago and gave people good advice and in appreciation they made him drink hemlock.“</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 didn’t hear it myself, but  Socrates reportedly said it.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He is widely viewed as one of the founders of Western philosophy and is primarily known through the accounts of his student Plato. His most significant contribution to Western thought is his systematic process of inquiry, known as the Socratic method, which he applied to examine vital moral concepts such as soundness and justice. </a:t>
            </a: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Plato first described it in the </a:t>
            </a:r>
            <a:r>
              <a:rPr lang="en-US" sz="1800" i="1" dirty="0">
                <a:effectLst/>
                <a:latin typeface="Times New Roman" panose="02020603050405020304" pitchFamily="18" charset="0"/>
                <a:ea typeface="Times New Roman" panose="02020603050405020304" pitchFamily="18" charset="0"/>
              </a:rPr>
              <a:t>Socratic Dialogues</a:t>
            </a:r>
            <a:r>
              <a:rPr lang="en-US" sz="1800" dirty="0">
                <a:effectLst/>
                <a:latin typeface="Times New Roman" panose="02020603050405020304" pitchFamily="18" charset="0"/>
                <a:ea typeface="Times New Roman" panose="02020603050405020304" pitchFamily="18" charset="0"/>
              </a:rPr>
              <a:t>. To solve a problem,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it would be broken down into a series of questions, the answers to which gradually distill the answer a person would seek.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To illustrate the use of the Socratic method, questions are posed to help a person or group determine their underlying beliefs and the extent of their knowledge. The Socratic method is a </a:t>
            </a:r>
            <a:r>
              <a:rPr lang="en-US" sz="1800" i="1" dirty="0">
                <a:effectLst/>
                <a:latin typeface="Times New Roman" panose="02020603050405020304" pitchFamily="18" charset="0"/>
                <a:ea typeface="Times New Roman" panose="02020603050405020304" pitchFamily="18" charset="0"/>
              </a:rPr>
              <a:t>harmful</a:t>
            </a:r>
            <a:r>
              <a:rPr lang="en-US" sz="1800" dirty="0">
                <a:effectLst/>
                <a:latin typeface="Times New Roman" panose="02020603050405020304" pitchFamily="18" charset="0"/>
                <a:ea typeface="Times New Roman" panose="02020603050405020304" pitchFamily="18" charset="0"/>
              </a:rPr>
              <a:t> method of hypothesis elimination in that better hypotheses are found by steadily identifying and eliminating those that lead to contradictions. It was designed to force one to examine one's beliefs and the validity of such ideas. Socrates once said, “I know you won’t believe me, but the highest form of Human Excellence is to question oneself and others.”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Socrates led his students and the greater public to realize the truths he could see by asking questions.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r>
              <a:rPr lang="en-US" sz="1800" dirty="0">
                <a:effectLst/>
                <a:latin typeface="Times New Roman" panose="02020603050405020304" pitchFamily="18" charset="0"/>
                <a:ea typeface="Times New Roman" panose="02020603050405020304" pitchFamily="18" charset="0"/>
              </a:rPr>
              <a:t>He sold his ideas by making his listeners think they were, in fact, their ideas.</a:t>
            </a: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22</a:t>
            </a:fld>
            <a:endParaRPr lang="en-US" dirty="0"/>
          </a:p>
        </p:txBody>
      </p:sp>
    </p:spTree>
    <p:extLst>
      <p:ext uri="{BB962C8B-B14F-4D97-AF65-F5344CB8AC3E}">
        <p14:creationId xmlns:p14="http://schemas.microsoft.com/office/powerpoint/2010/main" val="4288331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Not asking questions is like having a high-powered rifle and shooting without aiming.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That would be ridiculous, almost as ridiculous as prescription without diagnosis is malpractice, no matter the context.</a:t>
            </a:r>
            <a:r>
              <a:rPr lang="en-US" sz="1900" i="1" dirty="0">
                <a:latin typeface="Times New Roman" panose="02020603050405020304" pitchFamily="18" charset="0"/>
                <a:ea typeface="Times New Roman" panose="02020603050405020304" pitchFamily="18" charset="0"/>
              </a:rPr>
              <a:t>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And that would be just as ridiculous as the leaders who don’t take the time or try to find out where their followers want to go.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They need to identify what will motivate others.</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23</a:t>
            </a:fld>
            <a:endParaRPr lang="en-US" dirty="0"/>
          </a:p>
        </p:txBody>
      </p:sp>
    </p:spTree>
    <p:extLst>
      <p:ext uri="{BB962C8B-B14F-4D97-AF65-F5344CB8AC3E}">
        <p14:creationId xmlns:p14="http://schemas.microsoft.com/office/powerpoint/2010/main" val="395490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It is very much like a pilot’s flight plan. Good pilots live to old age precisely by following their preflight checklist and filing a flight plan. They also know that as soon as the wheels leave the ground, weather and other planes will force them to adjust their flight plan.</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 time spent thinking about and creating a game plan will pay future dividends in conversation after conversation. </a:t>
            </a: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24</a:t>
            </a:fld>
            <a:endParaRPr lang="en-US" dirty="0"/>
          </a:p>
        </p:txBody>
      </p:sp>
    </p:spTree>
    <p:extLst>
      <p:ext uri="{BB962C8B-B14F-4D97-AF65-F5344CB8AC3E}">
        <p14:creationId xmlns:p14="http://schemas.microsoft.com/office/powerpoint/2010/main" val="914126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spcBef>
                <a:spcPts val="618"/>
              </a:spcBef>
              <a:spcAft>
                <a:spcPts val="618"/>
              </a:spcAft>
            </a:pPr>
            <a:r>
              <a:rPr lang="en-US" sz="1200" dirty="0">
                <a:latin typeface="Times New Roman" panose="02020603050405020304" pitchFamily="18" charset="0"/>
                <a:ea typeface="Times New Roman" panose="02020603050405020304" pitchFamily="18" charset="0"/>
              </a:rPr>
              <a:t>The most important questions you ask concern aspirations, dreams, and goals.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The answers you need concern the satisfaction and fulfillment of doing something today that might lead to long-term fulfillment of those aspirations, dreams, and goals.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Times New Roman" panose="02020603050405020304" pitchFamily="18" charset="0"/>
              </a:rPr>
              <a:t>Brilliant thinkers never stop asking questions because they know that is the best way to gain deeper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Times New Roman" panose="02020603050405020304" pitchFamily="18" charset="0"/>
              </a:rPr>
              <a:t>Great leaders because they know nobody cares how much you know; until they know how much you care.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Asking questions and listening to the answers demonstrate that you care.</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A failure to listen and ask questions leaves the people who will follow you wondering if you know where you are leading them.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They would think you are a charlatan. </a:t>
            </a:r>
            <a:endParaRPr lang="en-US" dirty="0"/>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25</a:t>
            </a:fld>
            <a:endParaRPr lang="en-US" dirty="0"/>
          </a:p>
        </p:txBody>
      </p:sp>
    </p:spTree>
    <p:extLst>
      <p:ext uri="{BB962C8B-B14F-4D97-AF65-F5344CB8AC3E}">
        <p14:creationId xmlns:p14="http://schemas.microsoft.com/office/powerpoint/2010/main" val="490097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200" dirty="0">
                <a:latin typeface="Times New Roman" panose="02020603050405020304" pitchFamily="18" charset="0"/>
                <a:ea typeface="Times New Roman" panose="02020603050405020304" pitchFamily="18" charset="0"/>
              </a:rPr>
              <a:t>The skill of active listening is essential to being a good leader.</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The skill of asking good questions is what leverages listening into being one of the most powerful leadership skills.</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Here is an idea of a topic many Rotarians could present to our RYLA participants.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A PowerPoint is available to make it easy to do.</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rPr>
              <a:t>I am Steve Garrett; thank you for indulging me with some of your time. </a:t>
            </a:r>
          </a:p>
          <a:p>
            <a:pPr>
              <a:spcBef>
                <a:spcPts val="618"/>
              </a:spcBef>
              <a:spcAft>
                <a:spcPts val="618"/>
              </a:spcAft>
            </a:pPr>
            <a:endParaRPr lang="en-US" sz="12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6F9C61-BD4D-4B28-BCAE-028F1505F562}" type="slidenum">
              <a:rPr lang="en-US" smtClean="0"/>
              <a:t>26</a:t>
            </a:fld>
            <a:endParaRPr lang="en-US" dirty="0"/>
          </a:p>
        </p:txBody>
      </p:sp>
    </p:spTree>
    <p:extLst>
      <p:ext uri="{BB962C8B-B14F-4D97-AF65-F5344CB8AC3E}">
        <p14:creationId xmlns:p14="http://schemas.microsoft.com/office/powerpoint/2010/main" val="107588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Think about the ship’s engineer who operates his station far below deck and provides the power that makes the propeller turn and power the boat.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His position is very much like the person talking and answering the questions. </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3</a:t>
            </a:fld>
            <a:endParaRPr lang="en-US" dirty="0"/>
          </a:p>
        </p:txBody>
      </p:sp>
    </p:spTree>
    <p:extLst>
      <p:ext uri="{BB962C8B-B14F-4D97-AF65-F5344CB8AC3E}">
        <p14:creationId xmlns:p14="http://schemas.microsoft.com/office/powerpoint/2010/main" val="274544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8"/>
              </a:spcBef>
              <a:spcAft>
                <a:spcPts val="618"/>
              </a:spcAft>
              <a:buClrTx/>
              <a:buSzTx/>
              <a:buFontTx/>
              <a:buNone/>
              <a:tabLst/>
              <a:defRPr/>
            </a:pPr>
            <a:r>
              <a:rPr lang="en-US" sz="1900" dirty="0">
                <a:latin typeface="Times New Roman" panose="02020603050405020304" pitchFamily="18" charset="0"/>
                <a:ea typeface="Times New Roman" panose="02020603050405020304" pitchFamily="18" charset="0"/>
              </a:rPr>
              <a:t>While that is happening, the captain on the bridge determines the direction and the speed. </a:t>
            </a:r>
          </a:p>
          <a:p>
            <a:pPr marL="0" marR="0" lvl="0" indent="0" algn="l" defTabSz="914400" rtl="0" eaLnBrk="1" fontAlgn="auto" latinLnBrk="0" hangingPunct="1">
              <a:lnSpc>
                <a:spcPct val="100000"/>
              </a:lnSpc>
              <a:spcBef>
                <a:spcPts val="618"/>
              </a:spcBef>
              <a:spcAft>
                <a:spcPts val="618"/>
              </a:spcAft>
              <a:buClrTx/>
              <a:buSzTx/>
              <a:buFontTx/>
              <a:buNone/>
              <a:tabLst/>
              <a:defRPr/>
            </a:pPr>
            <a:endParaRPr lang="en-US" sz="1900"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618"/>
              </a:spcBef>
              <a:spcAft>
                <a:spcPts val="618"/>
              </a:spcAft>
              <a:buClrTx/>
              <a:buSzTx/>
              <a:buFontTx/>
              <a:buNone/>
              <a:tabLst/>
              <a:defRPr/>
            </a:pPr>
            <a:r>
              <a:rPr lang="en-US" sz="1900" dirty="0">
                <a:latin typeface="Times New Roman" panose="02020603050405020304" pitchFamily="18" charset="0"/>
                <a:ea typeface="Times New Roman" panose="02020603050405020304" pitchFamily="18" charset="0"/>
              </a:rPr>
              <a:t>He is the person asking the questions to direct the conversation.</a:t>
            </a: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4</a:t>
            </a:fld>
            <a:endParaRPr lang="en-US" dirty="0"/>
          </a:p>
        </p:txBody>
      </p:sp>
    </p:spTree>
    <p:extLst>
      <p:ext uri="{BB962C8B-B14F-4D97-AF65-F5344CB8AC3E}">
        <p14:creationId xmlns:p14="http://schemas.microsoft.com/office/powerpoint/2010/main" val="78746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endParaRPr lang="en-US" sz="2000" dirty="0">
              <a:latin typeface="Times New Roman" panose="02020603050405020304" pitchFamily="18" charset="0"/>
              <a:ea typeface="Times New Roman" panose="02020603050405020304" pitchFamily="18" charset="0"/>
            </a:endParaRPr>
          </a:p>
          <a:p>
            <a:pPr>
              <a:spcBef>
                <a:spcPts val="618"/>
              </a:spcBef>
              <a:spcAft>
                <a:spcPts val="618"/>
              </a:spcAft>
            </a:pPr>
            <a:r>
              <a:rPr lang="en-US" sz="2000" dirty="0">
                <a:latin typeface="Times New Roman" panose="02020603050405020304" pitchFamily="18" charset="0"/>
                <a:ea typeface="Times New Roman" panose="02020603050405020304" pitchFamily="18" charset="0"/>
              </a:rPr>
              <a:t>Eric Schmidt was the man in charge of Google for ten years. He is quoted as saying…</a:t>
            </a:r>
          </a:p>
          <a:p>
            <a:pPr>
              <a:spcBef>
                <a:spcPts val="618"/>
              </a:spcBef>
              <a:spcAft>
                <a:spcPts val="618"/>
              </a:spcAft>
            </a:pPr>
            <a:endParaRPr lang="en-US" sz="2000" dirty="0">
              <a:latin typeface="Times New Roman" panose="02020603050405020304" pitchFamily="18" charset="0"/>
              <a:ea typeface="Times New Roman" panose="02020603050405020304" pitchFamily="18" charset="0"/>
            </a:endParaRPr>
          </a:p>
          <a:p>
            <a:pPr>
              <a:spcBef>
                <a:spcPts val="618"/>
              </a:spcBef>
              <a:spcAft>
                <a:spcPts val="618"/>
              </a:spcAft>
            </a:pPr>
            <a:r>
              <a:rPr lang="en-US" sz="2000" dirty="0">
                <a:latin typeface="Times New Roman" panose="02020603050405020304" pitchFamily="18" charset="0"/>
                <a:ea typeface="Times New Roman" panose="02020603050405020304" pitchFamily="18" charset="0"/>
              </a:rPr>
              <a:t>That practice of asking questions applies to almost every aspect of leadership. </a:t>
            </a:r>
          </a:p>
          <a:p>
            <a:pPr>
              <a:spcBef>
                <a:spcPts val="618"/>
              </a:spcBef>
              <a:spcAft>
                <a:spcPts val="618"/>
              </a:spcAft>
            </a:pPr>
            <a:endParaRPr lang="en-US" sz="2000" dirty="0">
              <a:latin typeface="Times New Roman" panose="02020603050405020304" pitchFamily="18" charset="0"/>
              <a:ea typeface="Times New Roman" panose="02020603050405020304" pitchFamily="18" charset="0"/>
            </a:endParaRP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5</a:t>
            </a:fld>
            <a:endParaRPr lang="en-US" dirty="0"/>
          </a:p>
        </p:txBody>
      </p:sp>
    </p:spTree>
    <p:extLst>
      <p:ext uri="{BB962C8B-B14F-4D97-AF65-F5344CB8AC3E}">
        <p14:creationId xmlns:p14="http://schemas.microsoft.com/office/powerpoint/2010/main" val="261128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Detectives in real life solve their mysteries by asking questions.</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 </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After solving the case, they turn everything over to the trial attorneys, who cannot introduce information directly.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They must enter the information before the judge and jury by asking questions of the witnesses.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They seldom ask a question that they don’t have a pretty good idea of what the answer will be.</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br>
              <a:rPr lang="en-US" dirty="0">
                <a:effectLst/>
              </a:rPr>
            </a:br>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6</a:t>
            </a:fld>
            <a:endParaRPr lang="en-US" dirty="0"/>
          </a:p>
        </p:txBody>
      </p:sp>
    </p:spTree>
    <p:extLst>
      <p:ext uri="{BB962C8B-B14F-4D97-AF65-F5344CB8AC3E}">
        <p14:creationId xmlns:p14="http://schemas.microsoft.com/office/powerpoint/2010/main" val="325113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Teenagers and others who think they already know everything don’t ask questions; why should they?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Asking questions is such a powerful way of gaining knowledge and understanding.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You have to wonder why so few people ask questions.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Some people are too lazy to listen, assuming they know everything they need.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They cling to their beliefs and remain confident in their assumptions because they often look foolish.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These people live by a fundamental belief or motto, ‘often in error but never in doubt.’</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And some people are in such a hurry to get into action that they don’t stop to ask questions for fear that the questions and answers might slow them down at the risk of rushing headlong into the wrong steps.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They are anxious to put their tongue in gear before engaging their brain.</a:t>
            </a:r>
          </a:p>
          <a:p>
            <a:pPr>
              <a:spcBef>
                <a:spcPts val="618"/>
              </a:spcBef>
              <a:spcAft>
                <a:spcPts val="618"/>
              </a:spcAft>
            </a:pPr>
            <a:r>
              <a:rPr lang="en-US" sz="1900" dirty="0">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7</a:t>
            </a:fld>
            <a:endParaRPr lang="en-US" dirty="0"/>
          </a:p>
        </p:txBody>
      </p:sp>
    </p:spTree>
    <p:extLst>
      <p:ext uri="{BB962C8B-B14F-4D97-AF65-F5344CB8AC3E}">
        <p14:creationId xmlns:p14="http://schemas.microsoft.com/office/powerpoint/2010/main" val="1985567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provide the speed and direction of the conversation. </a:t>
            </a:r>
          </a:p>
          <a:p>
            <a:endParaRPr lang="en-US" dirty="0"/>
          </a:p>
          <a:p>
            <a:r>
              <a:rPr lang="en-US" dirty="0"/>
              <a:t>There is more than one kind of question, each with a different advantage.</a:t>
            </a:r>
          </a:p>
          <a:p>
            <a:r>
              <a:rPr lang="en-US" dirty="0"/>
              <a:t>CLICK for following</a:t>
            </a:r>
          </a:p>
          <a:p>
            <a:pPr marL="228600" indent="-228600">
              <a:buFont typeface="+mj-lt"/>
              <a:buAutoNum type="arabicPeriod"/>
            </a:pPr>
            <a:r>
              <a:rPr lang="en-US" dirty="0"/>
              <a:t>Closed-ended</a:t>
            </a:r>
          </a:p>
          <a:p>
            <a:pPr marL="228600" indent="-228600">
              <a:buFont typeface="+mj-lt"/>
              <a:buAutoNum type="arabicPeriod"/>
            </a:pPr>
            <a:r>
              <a:rPr lang="en-US" dirty="0"/>
              <a:t>Open-ended</a:t>
            </a:r>
          </a:p>
          <a:p>
            <a:pPr marL="228600" indent="-228600">
              <a:buFont typeface="+mj-lt"/>
              <a:buAutoNum type="arabicPeriod"/>
            </a:pPr>
            <a:r>
              <a:rPr lang="en-US" dirty="0"/>
              <a:t>Choice </a:t>
            </a:r>
          </a:p>
          <a:p>
            <a:pPr marL="228600" indent="-228600">
              <a:buFont typeface="+mj-lt"/>
              <a:buAutoNum type="arabicPeriod"/>
            </a:pPr>
            <a:r>
              <a:rPr lang="en-US" dirty="0"/>
              <a:t>Narrowing</a:t>
            </a:r>
          </a:p>
          <a:p>
            <a:pPr marL="228600" indent="-228600">
              <a:buFont typeface="+mj-lt"/>
              <a:buAutoNum type="arabicPeriod"/>
            </a:pPr>
            <a:r>
              <a:rPr lang="en-US" dirty="0"/>
              <a:t>Multiple Choice</a:t>
            </a:r>
          </a:p>
          <a:p>
            <a:pPr marL="228600" indent="-228600">
              <a:buFont typeface="+mj-lt"/>
              <a:buAutoNum type="arabicPeriod"/>
            </a:pPr>
            <a:r>
              <a:rPr lang="en-US" dirty="0"/>
              <a:t>Comparative</a:t>
            </a:r>
          </a:p>
          <a:p>
            <a:pPr marL="228600" indent="-228600">
              <a:buFont typeface="+mj-lt"/>
              <a:buAutoNum type="arabicPeriod"/>
            </a:pPr>
            <a:r>
              <a:rPr lang="en-US" dirty="0"/>
              <a:t>Confirming</a:t>
            </a:r>
          </a:p>
          <a:p>
            <a:pPr marL="228600" indent="-228600">
              <a:buFont typeface="+mj-lt"/>
              <a:buAutoNum type="arabicPeriod"/>
            </a:pPr>
            <a:r>
              <a:rPr lang="en-US" dirty="0"/>
              <a:t>Rhetorical</a:t>
            </a:r>
          </a:p>
        </p:txBody>
      </p:sp>
      <p:sp>
        <p:nvSpPr>
          <p:cNvPr id="4" name="Slide Number Placeholder 3"/>
          <p:cNvSpPr>
            <a:spLocks noGrp="1"/>
          </p:cNvSpPr>
          <p:nvPr>
            <p:ph type="sldNum" sz="quarter" idx="5"/>
          </p:nvPr>
        </p:nvSpPr>
        <p:spPr/>
        <p:txBody>
          <a:bodyPr/>
          <a:lstStyle/>
          <a:p>
            <a:fld id="{636F9C61-BD4D-4B28-BCAE-028F1505F562}" type="slidenum">
              <a:rPr lang="en-US" smtClean="0"/>
              <a:t>8</a:t>
            </a:fld>
            <a:endParaRPr lang="en-US" dirty="0"/>
          </a:p>
        </p:txBody>
      </p:sp>
    </p:spTree>
    <p:extLst>
      <p:ext uri="{BB962C8B-B14F-4D97-AF65-F5344CB8AC3E}">
        <p14:creationId xmlns:p14="http://schemas.microsoft.com/office/powerpoint/2010/main" val="3519443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900" dirty="0">
                <a:latin typeface="Times New Roman" panose="02020603050405020304" pitchFamily="18" charset="0"/>
                <a:ea typeface="Times New Roman" panose="02020603050405020304" pitchFamily="18" charset="0"/>
              </a:rPr>
              <a:t>Closed-ended questions can be answered with a single word or short sentence. </a:t>
            </a:r>
          </a:p>
          <a:p>
            <a:pPr>
              <a:spcBef>
                <a:spcPts val="618"/>
              </a:spcBef>
              <a:spcAft>
                <a:spcPts val="618"/>
              </a:spcAft>
            </a:pPr>
            <a:endParaRPr lang="en-US" sz="1900" dirty="0">
              <a:latin typeface="Times New Roman" panose="02020603050405020304" pitchFamily="18" charset="0"/>
              <a:ea typeface="Times New Roman" panose="02020603050405020304" pitchFamily="18" charset="0"/>
            </a:endParaRPr>
          </a:p>
          <a:p>
            <a:pPr>
              <a:spcBef>
                <a:spcPts val="618"/>
              </a:spcBef>
              <a:spcAft>
                <a:spcPts val="618"/>
              </a:spcAft>
            </a:pPr>
            <a:r>
              <a:rPr lang="en-US" sz="1900" dirty="0">
                <a:latin typeface="Times New Roman" panose="02020603050405020304" pitchFamily="18" charset="0"/>
                <a:ea typeface="Times New Roman" panose="02020603050405020304" pitchFamily="18" charset="0"/>
              </a:rPr>
              <a:t>These are often considered weak questions but have great strength for directing or steering the conversation. </a:t>
            </a:r>
          </a:p>
          <a:p>
            <a:endParaRPr lang="en-US" dirty="0"/>
          </a:p>
        </p:txBody>
      </p:sp>
      <p:sp>
        <p:nvSpPr>
          <p:cNvPr id="4" name="Slide Number Placeholder 3"/>
          <p:cNvSpPr>
            <a:spLocks noGrp="1"/>
          </p:cNvSpPr>
          <p:nvPr>
            <p:ph type="sldNum" sz="quarter" idx="5"/>
          </p:nvPr>
        </p:nvSpPr>
        <p:spPr/>
        <p:txBody>
          <a:bodyPr/>
          <a:lstStyle/>
          <a:p>
            <a:fld id="{636F9C61-BD4D-4B28-BCAE-028F1505F562}" type="slidenum">
              <a:rPr lang="en-US" smtClean="0"/>
              <a:t>9</a:t>
            </a:fld>
            <a:endParaRPr lang="en-US" dirty="0"/>
          </a:p>
        </p:txBody>
      </p:sp>
    </p:spTree>
    <p:extLst>
      <p:ext uri="{BB962C8B-B14F-4D97-AF65-F5344CB8AC3E}">
        <p14:creationId xmlns:p14="http://schemas.microsoft.com/office/powerpoint/2010/main" val="271278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25DC-93EE-F79A-14B0-2E1EFED51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3A7085-6E16-6F74-B7BB-5BDB0906C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A926C-DA06-5538-7476-644093CEAA43}"/>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5" name="Footer Placeholder 4">
            <a:extLst>
              <a:ext uri="{FF2B5EF4-FFF2-40B4-BE49-F238E27FC236}">
                <a16:creationId xmlns:a16="http://schemas.microsoft.com/office/drawing/2014/main" id="{B6D39EAA-1979-7075-D5C8-F70F6045F8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862280-73D5-49A7-3043-B947289E12E3}"/>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198742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125E-3A33-2B5F-B8F4-45A27CD2A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761273-B9EE-155D-3ADD-1B4A34941A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DD9CB-40C9-B262-1CCD-A707137F6F86}"/>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5" name="Footer Placeholder 4">
            <a:extLst>
              <a:ext uri="{FF2B5EF4-FFF2-40B4-BE49-F238E27FC236}">
                <a16:creationId xmlns:a16="http://schemas.microsoft.com/office/drawing/2014/main" id="{27819827-9EBB-80C5-A37B-F62D7839E1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E1FB34-278E-97FC-6415-344B812B0D53}"/>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136967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29BEF-5906-BB72-7676-309034686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9272FE-3975-CABE-51FE-CBDB17807F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C980-4E57-11CF-4A6F-A48E5F1A0BAE}"/>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5" name="Footer Placeholder 4">
            <a:extLst>
              <a:ext uri="{FF2B5EF4-FFF2-40B4-BE49-F238E27FC236}">
                <a16:creationId xmlns:a16="http://schemas.microsoft.com/office/drawing/2014/main" id="{84737D45-D40E-2CA5-E5ED-B7087262A3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F932D3-89D7-5952-0935-27A6B915B1A0}"/>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165132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1FF2-1250-CB4A-D13D-400891428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89B35-7A9F-3381-2475-929BA20E9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04F1B-EA9A-E345-E40E-14695EE50B40}"/>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5" name="Footer Placeholder 4">
            <a:extLst>
              <a:ext uri="{FF2B5EF4-FFF2-40B4-BE49-F238E27FC236}">
                <a16:creationId xmlns:a16="http://schemas.microsoft.com/office/drawing/2014/main" id="{D790101C-F14D-E2E5-A954-E2EAC90F6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7BA924-CF3B-29FD-73CF-0315748AF4E8}"/>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311751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38E3-2314-7315-8D75-AA18472A28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4B9813-A953-EBFB-2F28-3DBEBB909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A2E8C-7F5F-CB9B-707A-15451AAFBAD5}"/>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5" name="Footer Placeholder 4">
            <a:extLst>
              <a:ext uri="{FF2B5EF4-FFF2-40B4-BE49-F238E27FC236}">
                <a16:creationId xmlns:a16="http://schemas.microsoft.com/office/drawing/2014/main" id="{7FD67414-2A5C-D9F1-369B-635F63D59B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FBCCD2-9976-10BE-F0A8-B2CE04E600AA}"/>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379381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A2DB-49D6-07A2-8D76-0683AF6F2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D9426-D532-725A-E26D-3CE7BF925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2D818F-1A18-DC7A-4529-9D3A6DF08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DDA5E-E7D4-1AE7-61C0-65821F0E449D}"/>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6" name="Footer Placeholder 5">
            <a:extLst>
              <a:ext uri="{FF2B5EF4-FFF2-40B4-BE49-F238E27FC236}">
                <a16:creationId xmlns:a16="http://schemas.microsoft.com/office/drawing/2014/main" id="{95645965-03BC-A85F-46DC-538D37834D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7E57DB-7DD7-8049-F347-918F83A7310C}"/>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382110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F53B-FCDF-FDD4-34C4-29DF2A79B5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6DB03-63FA-A0BD-C46F-3BA5F71E2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1E4EEE-9E54-727A-9BC6-AADC2EFD9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1C02A-E32A-20F7-24AB-CFEFCEBD87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FE9BD-B958-E180-9068-1E38EC6C9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C53F6-2860-F024-E66A-1C496E819167}"/>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8" name="Footer Placeholder 7">
            <a:extLst>
              <a:ext uri="{FF2B5EF4-FFF2-40B4-BE49-F238E27FC236}">
                <a16:creationId xmlns:a16="http://schemas.microsoft.com/office/drawing/2014/main" id="{E78F28B5-15EC-E0CA-53B0-1661A98A12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E14720-C88D-8860-D593-ED540BF24CEE}"/>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422330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EB76-8CE6-45C2-8C26-EAD9F377DF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D9359E-279A-14A3-2D66-1C2885750691}"/>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4" name="Footer Placeholder 3">
            <a:extLst>
              <a:ext uri="{FF2B5EF4-FFF2-40B4-BE49-F238E27FC236}">
                <a16:creationId xmlns:a16="http://schemas.microsoft.com/office/drawing/2014/main" id="{478AD6AC-EE5E-632F-FABA-EE1B89913D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073488-28B4-1236-1256-918509F10012}"/>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178868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descr="Graphical user interface">
            <a:extLst>
              <a:ext uri="{FF2B5EF4-FFF2-40B4-BE49-F238E27FC236}">
                <a16:creationId xmlns:a16="http://schemas.microsoft.com/office/drawing/2014/main" id="{1E74F4F1-DC70-2C44-23F2-55435DBF8215}"/>
              </a:ext>
            </a:extLst>
          </p:cNvPr>
          <p:cNvPicPr>
            <a:picLocks noChangeAspect="1"/>
          </p:cNvPicPr>
          <p:nvPr userDrawn="1"/>
        </p:nvPicPr>
        <p:blipFill>
          <a:blip r:embed="rId2">
            <a:alphaModFix amt="21000"/>
            <a:extLst>
              <a:ext uri="{28A0092B-C50C-407E-A947-70E740481C1C}">
                <a14:useLocalDpi xmlns:a14="http://schemas.microsoft.com/office/drawing/2010/main" val="0"/>
              </a:ext>
            </a:extLst>
          </a:blip>
          <a:stretch>
            <a:fillRect/>
          </a:stretch>
        </p:blipFill>
        <p:spPr>
          <a:xfrm>
            <a:off x="6909135" y="380999"/>
            <a:ext cx="4556960" cy="6127005"/>
          </a:xfrm>
          <a:prstGeom prst="rect">
            <a:avLst/>
          </a:prstGeom>
        </p:spPr>
      </p:pic>
    </p:spTree>
    <p:extLst>
      <p:ext uri="{BB962C8B-B14F-4D97-AF65-F5344CB8AC3E}">
        <p14:creationId xmlns:p14="http://schemas.microsoft.com/office/powerpoint/2010/main" val="219119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2D5C-3AD2-8848-552C-7814CA2F2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F673CF-7913-07B3-DDBD-93BC8A6246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3498B-50F7-5197-C25A-72668E611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56DF9-3898-FC25-45FE-DED05EFBB6EC}"/>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6" name="Footer Placeholder 5">
            <a:extLst>
              <a:ext uri="{FF2B5EF4-FFF2-40B4-BE49-F238E27FC236}">
                <a16:creationId xmlns:a16="http://schemas.microsoft.com/office/drawing/2014/main" id="{C121CED0-89ED-AB07-6E68-49EE79C687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BAD4A7-2763-F66D-050B-AAE3073D4CE0}"/>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2395553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8965-7A2C-0C3C-0568-10B23C2E0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02B09-733A-E66D-AEEB-A9055746D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403387-931C-F382-1056-799B8246F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6FFBB-299D-434F-95D0-0D424457D046}"/>
              </a:ext>
            </a:extLst>
          </p:cNvPr>
          <p:cNvSpPr>
            <a:spLocks noGrp="1"/>
          </p:cNvSpPr>
          <p:nvPr>
            <p:ph type="dt" sz="half" idx="10"/>
          </p:nvPr>
        </p:nvSpPr>
        <p:spPr/>
        <p:txBody>
          <a:bodyPr/>
          <a:lstStyle/>
          <a:p>
            <a:fld id="{C1651007-675B-4C5D-94DD-B1E00E559B32}" type="datetimeFigureOut">
              <a:rPr lang="en-US" smtClean="0"/>
              <a:t>4/18/2023</a:t>
            </a:fld>
            <a:endParaRPr lang="en-US" dirty="0"/>
          </a:p>
        </p:txBody>
      </p:sp>
      <p:sp>
        <p:nvSpPr>
          <p:cNvPr id="6" name="Footer Placeholder 5">
            <a:extLst>
              <a:ext uri="{FF2B5EF4-FFF2-40B4-BE49-F238E27FC236}">
                <a16:creationId xmlns:a16="http://schemas.microsoft.com/office/drawing/2014/main" id="{4CFF7A4A-D4C0-B411-B2B6-C4C63CC6DE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023-C31A-DCAC-3A12-1E5048644123}"/>
              </a:ext>
            </a:extLst>
          </p:cNvPr>
          <p:cNvSpPr>
            <a:spLocks noGrp="1"/>
          </p:cNvSpPr>
          <p:nvPr>
            <p:ph type="sldNum" sz="quarter" idx="12"/>
          </p:nvPr>
        </p:nvSpPr>
        <p:spPr/>
        <p:txBody>
          <a:bodyPr/>
          <a:lstStyle/>
          <a:p>
            <a:fld id="{A896DEE6-EB1C-4732-81C2-51BD03583554}" type="slidenum">
              <a:rPr lang="en-US" smtClean="0"/>
              <a:t>‹#›</a:t>
            </a:fld>
            <a:endParaRPr lang="en-US" dirty="0"/>
          </a:p>
        </p:txBody>
      </p:sp>
    </p:spTree>
    <p:extLst>
      <p:ext uri="{BB962C8B-B14F-4D97-AF65-F5344CB8AC3E}">
        <p14:creationId xmlns:p14="http://schemas.microsoft.com/office/powerpoint/2010/main" val="339502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A6CBCF-941E-C8D2-1444-EA2935599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63D4EF-6195-1D77-D589-7BD70EA63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37CED-625E-4DD5-C8C2-B4DEF68DD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51007-675B-4C5D-94DD-B1E00E559B32}" type="datetimeFigureOut">
              <a:rPr lang="en-US" smtClean="0"/>
              <a:t>4/18/2023</a:t>
            </a:fld>
            <a:endParaRPr lang="en-US" dirty="0"/>
          </a:p>
        </p:txBody>
      </p:sp>
      <p:sp>
        <p:nvSpPr>
          <p:cNvPr id="5" name="Footer Placeholder 4">
            <a:extLst>
              <a:ext uri="{FF2B5EF4-FFF2-40B4-BE49-F238E27FC236}">
                <a16:creationId xmlns:a16="http://schemas.microsoft.com/office/drawing/2014/main" id="{3EEAB3BF-C701-E3CB-DA0E-EC56BA6C0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206A9C5-4483-79A1-F93D-82B26314C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6DEE6-EB1C-4732-81C2-51BD03583554}" type="slidenum">
              <a:rPr lang="en-US" smtClean="0"/>
              <a:t>‹#›</a:t>
            </a:fld>
            <a:endParaRPr lang="en-US" dirty="0"/>
          </a:p>
        </p:txBody>
      </p:sp>
    </p:spTree>
    <p:extLst>
      <p:ext uri="{BB962C8B-B14F-4D97-AF65-F5344CB8AC3E}">
        <p14:creationId xmlns:p14="http://schemas.microsoft.com/office/powerpoint/2010/main" val="113983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3.png"/><Relationship Id="rId2" Type="http://schemas.microsoft.com/office/2007/relationships/media" Target="../media/media12.mp3"/><Relationship Id="rId1" Type="http://schemas.openxmlformats.org/officeDocument/2006/relationships/tags" Target="../tags/tag8.xml"/><Relationship Id="rId6" Type="http://schemas.openxmlformats.org/officeDocument/2006/relationships/image" Target="../media/image14.tif"/><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3.png"/><Relationship Id="rId2" Type="http://schemas.microsoft.com/office/2007/relationships/media" Target="../media/media13.mp3"/><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tif"/><Relationship Id="rId5" Type="http://schemas.openxmlformats.org/officeDocument/2006/relationships/image" Target="../media/image17.tif"/><Relationship Id="rId4" Type="http://schemas.openxmlformats.org/officeDocument/2006/relationships/image" Target="../media/image1.t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wm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3.png"/><Relationship Id="rId2" Type="http://schemas.microsoft.com/office/2007/relationships/media" Target="../media/media20.mp3"/><Relationship Id="rId1" Type="http://schemas.openxmlformats.org/officeDocument/2006/relationships/tags" Target="../tags/tag11.xml"/><Relationship Id="rId6" Type="http://schemas.openxmlformats.org/officeDocument/2006/relationships/image" Target="../media/image24.jpe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media" Target="../media/media7.mp3"/><Relationship Id="rId13" Type="http://schemas.openxmlformats.org/officeDocument/2006/relationships/audio" Target="../media/media9.mp3"/><Relationship Id="rId18" Type="http://schemas.openxmlformats.org/officeDocument/2006/relationships/slideLayout" Target="../slideLayouts/slideLayout7.xml"/><Relationship Id="rId3" Type="http://schemas.openxmlformats.org/officeDocument/2006/relationships/audio" Target="../media/media4.mp3"/><Relationship Id="rId21" Type="http://schemas.openxmlformats.org/officeDocument/2006/relationships/image" Target="../media/image9.jpeg"/><Relationship Id="rId7" Type="http://schemas.openxmlformats.org/officeDocument/2006/relationships/audio" Target="../media/media6.mp3"/><Relationship Id="rId12" Type="http://schemas.microsoft.com/office/2007/relationships/media" Target="../media/media9.mp3"/><Relationship Id="rId17" Type="http://schemas.openxmlformats.org/officeDocument/2006/relationships/audio" Target="../media/media11.mp3"/><Relationship Id="rId2" Type="http://schemas.microsoft.com/office/2007/relationships/media" Target="../media/media4.mp3"/><Relationship Id="rId16" Type="http://schemas.microsoft.com/office/2007/relationships/media" Target="../media/media11.mp3"/><Relationship Id="rId20" Type="http://schemas.openxmlformats.org/officeDocument/2006/relationships/image" Target="../media/image3.png"/><Relationship Id="rId1" Type="http://schemas.openxmlformats.org/officeDocument/2006/relationships/tags" Target="../tags/tag6.xml"/><Relationship Id="rId6" Type="http://schemas.microsoft.com/office/2007/relationships/media" Target="../media/media6.mp3"/><Relationship Id="rId11" Type="http://schemas.openxmlformats.org/officeDocument/2006/relationships/audio" Target="../media/media8.mp3"/><Relationship Id="rId5" Type="http://schemas.openxmlformats.org/officeDocument/2006/relationships/audio" Target="../media/media5.mp3"/><Relationship Id="rId15" Type="http://schemas.openxmlformats.org/officeDocument/2006/relationships/audio" Target="../media/media10.mp3"/><Relationship Id="rId10" Type="http://schemas.microsoft.com/office/2007/relationships/media" Target="../media/media8.mp3"/><Relationship Id="rId19" Type="http://schemas.openxmlformats.org/officeDocument/2006/relationships/notesSlide" Target="../notesSlides/notesSlide8.xml"/><Relationship Id="rId4" Type="http://schemas.microsoft.com/office/2007/relationships/media" Target="../media/media5.mp3"/><Relationship Id="rId9" Type="http://schemas.openxmlformats.org/officeDocument/2006/relationships/audio" Target="../media/media7.mp3"/><Relationship Id="rId14" Type="http://schemas.microsoft.com/office/2007/relationships/media" Target="../media/media10.mp3"/></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BAA50E-5DCE-E539-DAA2-78732A6164B9}"/>
              </a:ext>
            </a:extLst>
          </p:cNvPr>
          <p:cNvSpPr txBox="1"/>
          <p:nvPr/>
        </p:nvSpPr>
        <p:spPr>
          <a:xfrm>
            <a:off x="6610604" y="2274838"/>
            <a:ext cx="4470400" cy="2308324"/>
          </a:xfrm>
          <a:prstGeom prst="rect">
            <a:avLst/>
          </a:prstGeom>
          <a:noFill/>
        </p:spPr>
        <p:txBody>
          <a:bodyPr wrap="square">
            <a:spAutoFit/>
          </a:bodyPr>
          <a:lstStyle/>
          <a:p>
            <a:pPr marL="0" marR="0" algn="ctr">
              <a:spcBef>
                <a:spcPts val="1200"/>
              </a:spcBef>
              <a:spcAft>
                <a:spcPts val="300"/>
              </a:spcAft>
            </a:pPr>
            <a:r>
              <a:rPr lang="en-US" sz="4800" b="1" dirty="0">
                <a:effectLst/>
                <a:latin typeface="Arial" panose="020B0604020202020204" pitchFamily="34" charset="0"/>
              </a:rPr>
              <a:t>Controlling the Conversation </a:t>
            </a:r>
            <a:endParaRPr lang="en-US" sz="3200" b="1" dirty="0">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8746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11F87D-5795-F655-7C86-873FA3266723}"/>
              </a:ext>
            </a:extLst>
          </p:cNvPr>
          <p:cNvSpPr txBox="1"/>
          <p:nvPr/>
        </p:nvSpPr>
        <p:spPr>
          <a:xfrm>
            <a:off x="589224" y="758670"/>
            <a:ext cx="6094070" cy="646331"/>
          </a:xfrm>
          <a:prstGeom prst="rect">
            <a:avLst/>
          </a:prstGeom>
          <a:noFill/>
        </p:spPr>
        <p:txBody>
          <a:bodyPr wrap="square">
            <a:spAutoFit/>
          </a:bodyPr>
          <a:lstStyle/>
          <a:p>
            <a:r>
              <a:rPr lang="en-US" sz="3600" dirty="0">
                <a:effectLst/>
                <a:latin typeface="Times New Roman" panose="02020603050405020304" pitchFamily="18" charset="0"/>
                <a:ea typeface="Times New Roman" panose="02020603050405020304" pitchFamily="18" charset="0"/>
              </a:rPr>
              <a:t>Open Ended Questions</a:t>
            </a:r>
            <a:endParaRPr lang="en-US" sz="3600" dirty="0"/>
          </a:p>
        </p:txBody>
      </p:sp>
      <p:pic>
        <p:nvPicPr>
          <p:cNvPr id="6" name="Picture 5" descr="A picture containing text, electronics&#10;&#10;Description automatically generated">
            <a:extLst>
              <a:ext uri="{FF2B5EF4-FFF2-40B4-BE49-F238E27FC236}">
                <a16:creationId xmlns:a16="http://schemas.microsoft.com/office/drawing/2014/main" id="{7E012CBE-08C4-7984-BF49-F61B65EEC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9769" y="1275821"/>
            <a:ext cx="8272462" cy="5767916"/>
          </a:xfrm>
          <a:prstGeom prst="rect">
            <a:avLst/>
          </a:prstGeom>
        </p:spPr>
      </p:pic>
      <p:pic>
        <p:nvPicPr>
          <p:cNvPr id="2" name="“Who might be responsible for this calamity">
            <a:hlinkClick r:id="" action="ppaction://media"/>
            <a:extLst>
              <a:ext uri="{FF2B5EF4-FFF2-40B4-BE49-F238E27FC236}">
                <a16:creationId xmlns:a16="http://schemas.microsoft.com/office/drawing/2014/main" id="{1A780443-BA1D-B9DB-3F62-2E1EB81F4F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08357" y="45720"/>
            <a:ext cx="487363" cy="487363"/>
          </a:xfrm>
          <a:prstGeom prst="rect">
            <a:avLst/>
          </a:prstGeom>
        </p:spPr>
      </p:pic>
    </p:spTree>
    <p:custDataLst>
      <p:tags r:id="rId1"/>
    </p:custDataLst>
    <p:extLst>
      <p:ext uri="{BB962C8B-B14F-4D97-AF65-F5344CB8AC3E}">
        <p14:creationId xmlns:p14="http://schemas.microsoft.com/office/powerpoint/2010/main" val="22367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 presetClass="mediacall" presetSubtype="0" fill="hold" nodeType="withEffect">
                                  <p:stCondLst>
                                    <p:cond delay="0"/>
                                  </p:stCondLst>
                                  <p:childTnLst>
                                    <p:cmd type="call" cmd="playFrom(0.0)">
                                      <p:cBhvr>
                                        <p:cTn id="9" dur="21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5AD8D-43C4-1337-2540-5EDA6976D221}"/>
              </a:ext>
            </a:extLst>
          </p:cNvPr>
          <p:cNvPicPr>
            <a:picLocks noChangeAspect="1"/>
          </p:cNvPicPr>
          <p:nvPr/>
        </p:nvPicPr>
        <p:blipFill>
          <a:blip r:embed="rId6"/>
          <a:stretch>
            <a:fillRect/>
          </a:stretch>
        </p:blipFill>
        <p:spPr>
          <a:xfrm>
            <a:off x="7592156" y="1129629"/>
            <a:ext cx="3431446" cy="4598742"/>
          </a:xfrm>
          <a:prstGeom prst="rect">
            <a:avLst/>
          </a:prstGeom>
        </p:spPr>
      </p:pic>
      <p:sp>
        <p:nvSpPr>
          <p:cNvPr id="7" name="TextBox 6">
            <a:extLst>
              <a:ext uri="{FF2B5EF4-FFF2-40B4-BE49-F238E27FC236}">
                <a16:creationId xmlns:a16="http://schemas.microsoft.com/office/drawing/2014/main" id="{64B1BA5D-3670-4024-F806-C6FE83B209A5}"/>
              </a:ext>
            </a:extLst>
          </p:cNvPr>
          <p:cNvSpPr txBox="1"/>
          <p:nvPr/>
        </p:nvSpPr>
        <p:spPr>
          <a:xfrm>
            <a:off x="960656" y="3075057"/>
            <a:ext cx="6096000" cy="707886"/>
          </a:xfrm>
          <a:prstGeom prst="rect">
            <a:avLst/>
          </a:prstGeom>
          <a:noFill/>
        </p:spPr>
        <p:txBody>
          <a:bodyPr wrap="square">
            <a:spAutoFit/>
          </a:bodyPr>
          <a:lstStyle/>
          <a:p>
            <a:r>
              <a:rPr lang="en-US" sz="4000" dirty="0">
                <a:latin typeface="Times New Roman" panose="02020603050405020304" pitchFamily="18" charset="0"/>
                <a:ea typeface="Times New Roman" panose="02020603050405020304" pitchFamily="18" charset="0"/>
              </a:rPr>
              <a:t>Where are you going? </a:t>
            </a:r>
          </a:p>
        </p:txBody>
      </p:sp>
      <p:sp>
        <p:nvSpPr>
          <p:cNvPr id="8" name="TextBox 7">
            <a:extLst>
              <a:ext uri="{FF2B5EF4-FFF2-40B4-BE49-F238E27FC236}">
                <a16:creationId xmlns:a16="http://schemas.microsoft.com/office/drawing/2014/main" id="{A2881C53-1846-9100-2893-4802742C02D9}"/>
              </a:ext>
            </a:extLst>
          </p:cNvPr>
          <p:cNvSpPr txBox="1"/>
          <p:nvPr/>
        </p:nvSpPr>
        <p:spPr>
          <a:xfrm>
            <a:off x="960656" y="1963802"/>
            <a:ext cx="6096000" cy="707886"/>
          </a:xfrm>
          <a:prstGeom prst="rect">
            <a:avLst/>
          </a:prstGeom>
          <a:noFill/>
        </p:spPr>
        <p:txBody>
          <a:bodyPr wrap="square">
            <a:spAutoFit/>
          </a:bodyPr>
          <a:lstStyle/>
          <a:p>
            <a:r>
              <a:rPr lang="en-US" sz="4000" dirty="0">
                <a:latin typeface="Times New Roman" panose="02020603050405020304" pitchFamily="18" charset="0"/>
                <a:ea typeface="Times New Roman" panose="02020603050405020304" pitchFamily="18" charset="0"/>
              </a:rPr>
              <a:t>Who are you? </a:t>
            </a:r>
          </a:p>
        </p:txBody>
      </p:sp>
      <p:sp>
        <p:nvSpPr>
          <p:cNvPr id="9" name="TextBox 8">
            <a:extLst>
              <a:ext uri="{FF2B5EF4-FFF2-40B4-BE49-F238E27FC236}">
                <a16:creationId xmlns:a16="http://schemas.microsoft.com/office/drawing/2014/main" id="{A6F7332D-4E13-23F6-0CAB-C98E4C8E75FF}"/>
              </a:ext>
            </a:extLst>
          </p:cNvPr>
          <p:cNvSpPr txBox="1"/>
          <p:nvPr/>
        </p:nvSpPr>
        <p:spPr>
          <a:xfrm>
            <a:off x="960656" y="4186312"/>
            <a:ext cx="6799353" cy="707886"/>
          </a:xfrm>
          <a:prstGeom prst="rect">
            <a:avLst/>
          </a:prstGeom>
          <a:noFill/>
        </p:spPr>
        <p:txBody>
          <a:bodyPr wrap="square">
            <a:spAutoFit/>
          </a:bodyPr>
          <a:lstStyle/>
          <a:p>
            <a:r>
              <a:rPr lang="en-US" sz="4000" dirty="0">
                <a:latin typeface="Times New Roman" panose="02020603050405020304" pitchFamily="18" charset="0"/>
                <a:ea typeface="Times New Roman" panose="02020603050405020304" pitchFamily="18" charset="0"/>
              </a:rPr>
              <a:t>What do you have to declare? </a:t>
            </a:r>
            <a:endParaRPr lang="en-US" sz="4000" dirty="0"/>
          </a:p>
        </p:txBody>
      </p:sp>
      <p:pic>
        <p:nvPicPr>
          <p:cNvPr id="2" name="border Patrol">
            <a:hlinkClick r:id="" action="ppaction://media"/>
            <a:extLst>
              <a:ext uri="{FF2B5EF4-FFF2-40B4-BE49-F238E27FC236}">
                <a16:creationId xmlns:a16="http://schemas.microsoft.com/office/drawing/2014/main" id="{8ADE6DD6-0883-E5B6-4264-4E76F6CFCF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965557" y="240157"/>
            <a:ext cx="487363" cy="487363"/>
          </a:xfrm>
          <a:prstGeom prst="rect">
            <a:avLst/>
          </a:prstGeom>
        </p:spPr>
      </p:pic>
    </p:spTree>
    <p:custDataLst>
      <p:tags r:id="rId1"/>
    </p:custDataLst>
    <p:extLst>
      <p:ext uri="{BB962C8B-B14F-4D97-AF65-F5344CB8AC3E}">
        <p14:creationId xmlns:p14="http://schemas.microsoft.com/office/powerpoint/2010/main" val="26537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2" fill="hold"/>
                                        <p:tgtEl>
                                          <p:spTgt spid="2"/>
                                        </p:tgtEl>
                                      </p:cBhvr>
                                    </p:cmd>
                                  </p:childTnLst>
                                </p:cTn>
                              </p:par>
                            </p:childTnLst>
                          </p:cTn>
                        </p:par>
                        <p:par>
                          <p:cTn id="7" fill="hold">
                            <p:stCondLst>
                              <p:cond delay="8112"/>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8112"/>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1D3B42-AA54-CBEB-33A7-DA3165B9FB02}"/>
              </a:ext>
            </a:extLst>
          </p:cNvPr>
          <p:cNvSpPr txBox="1"/>
          <p:nvPr/>
        </p:nvSpPr>
        <p:spPr>
          <a:xfrm>
            <a:off x="443948" y="2024959"/>
            <a:ext cx="6238524" cy="2800767"/>
          </a:xfrm>
          <a:prstGeom prst="rect">
            <a:avLst/>
          </a:prstGeom>
          <a:noFill/>
        </p:spPr>
        <p:txBody>
          <a:bodyPr wrap="square">
            <a:spAutoFit/>
          </a:bodyPr>
          <a:lstStyle/>
          <a:p>
            <a:pPr marL="457200" marR="342900">
              <a:spcBef>
                <a:spcPts val="0"/>
              </a:spcBef>
              <a:spcAft>
                <a:spcPts val="0"/>
              </a:spcAft>
            </a:pPr>
            <a:r>
              <a:rPr lang="en-US" sz="4400" b="1" i="1" dirty="0">
                <a:effectLst/>
                <a:latin typeface="Times New Roman" panose="02020603050405020304" pitchFamily="18" charset="0"/>
                <a:ea typeface="Times New Roman" panose="02020603050405020304" pitchFamily="18" charset="0"/>
              </a:rPr>
              <a:t>“My greatest strength as a consultant is to be ignorant and ask a few questions.” </a:t>
            </a:r>
            <a:endParaRPr lang="en-US" sz="4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A9629D6A-BB29-743E-5824-B4D1816C03A0}"/>
              </a:ext>
            </a:extLst>
          </p:cNvPr>
          <p:cNvSpPr txBox="1"/>
          <p:nvPr/>
        </p:nvSpPr>
        <p:spPr>
          <a:xfrm>
            <a:off x="7235214" y="5730502"/>
            <a:ext cx="3979333" cy="707886"/>
          </a:xfrm>
          <a:prstGeom prst="rect">
            <a:avLst/>
          </a:prstGeom>
          <a:noFill/>
        </p:spPr>
        <p:txBody>
          <a:bodyPr wrap="square">
            <a:spAutoFit/>
          </a:bodyPr>
          <a:lstStyle/>
          <a:p>
            <a:pPr marL="457200" marR="45720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Peter Drucker </a:t>
            </a:r>
          </a:p>
          <a:p>
            <a:pPr marL="457200" marR="45720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Professor and Consultant</a:t>
            </a:r>
          </a:p>
        </p:txBody>
      </p:sp>
      <p:graphicFrame>
        <p:nvGraphicFramePr>
          <p:cNvPr id="2" name="Object 1">
            <a:extLst>
              <a:ext uri="{FF2B5EF4-FFF2-40B4-BE49-F238E27FC236}">
                <a16:creationId xmlns:a16="http://schemas.microsoft.com/office/drawing/2014/main" id="{10BD4166-D9A0-1A60-6C0C-26D8829A9188}"/>
              </a:ext>
            </a:extLst>
          </p:cNvPr>
          <p:cNvGraphicFramePr>
            <a:graphicFrameLocks noChangeAspect="1"/>
          </p:cNvGraphicFramePr>
          <p:nvPr>
            <p:extLst>
              <p:ext uri="{D42A27DB-BD31-4B8C-83A1-F6EECF244321}">
                <p14:modId xmlns:p14="http://schemas.microsoft.com/office/powerpoint/2010/main" val="2619968613"/>
              </p:ext>
            </p:extLst>
          </p:nvPr>
        </p:nvGraphicFramePr>
        <p:xfrm>
          <a:off x="6682472" y="990347"/>
          <a:ext cx="4810075" cy="4477766"/>
        </p:xfrm>
        <a:graphic>
          <a:graphicData uri="http://schemas.openxmlformats.org/presentationml/2006/ole">
            <mc:AlternateContent xmlns:mc="http://schemas.openxmlformats.org/markup-compatibility/2006">
              <mc:Choice xmlns:v="urn:schemas-microsoft-com:vml" Requires="v">
                <p:oleObj r:id="rId5" imgW="5904720" imgH="5498280" progId="">
                  <p:embed/>
                </p:oleObj>
              </mc:Choice>
              <mc:Fallback>
                <p:oleObj r:id="rId5" imgW="5904720" imgH="5498280" progId="">
                  <p:embed/>
                  <p:pic>
                    <p:nvPicPr>
                      <p:cNvPr id="0" name=""/>
                      <p:cNvPicPr/>
                      <p:nvPr/>
                    </p:nvPicPr>
                    <p:blipFill>
                      <a:blip r:embed="rId6"/>
                      <a:stretch>
                        <a:fillRect/>
                      </a:stretch>
                    </p:blipFill>
                    <p:spPr>
                      <a:xfrm>
                        <a:off x="6682472" y="990347"/>
                        <a:ext cx="4810075" cy="4477766"/>
                      </a:xfrm>
                      <a:prstGeom prst="rect">
                        <a:avLst/>
                      </a:prstGeom>
                    </p:spPr>
                  </p:pic>
                </p:oleObj>
              </mc:Fallback>
            </mc:AlternateContent>
          </a:graphicData>
        </a:graphic>
      </p:graphicFrame>
      <p:pic>
        <p:nvPicPr>
          <p:cNvPr id="3" name="My greatest strength as a consultant is to be ignorant and ask a few questions.”">
            <a:hlinkClick r:id="" action="ppaction://media"/>
            <a:extLst>
              <a:ext uri="{FF2B5EF4-FFF2-40B4-BE49-F238E27FC236}">
                <a16:creationId xmlns:a16="http://schemas.microsoft.com/office/drawing/2014/main" id="{7ABAE941-2897-9C5D-E271-C2913AEFF3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20421" y="990347"/>
            <a:ext cx="487363" cy="487363"/>
          </a:xfrm>
          <a:prstGeom prst="rect">
            <a:avLst/>
          </a:prstGeom>
        </p:spPr>
      </p:pic>
    </p:spTree>
    <p:extLst>
      <p:ext uri="{BB962C8B-B14F-4D97-AF65-F5344CB8AC3E}">
        <p14:creationId xmlns:p14="http://schemas.microsoft.com/office/powerpoint/2010/main" val="63635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6BAD58-571E-C42B-D146-1169017C4D80}"/>
              </a:ext>
            </a:extLst>
          </p:cNvPr>
          <p:cNvSpPr txBox="1"/>
          <p:nvPr/>
        </p:nvSpPr>
        <p:spPr>
          <a:xfrm>
            <a:off x="935380" y="1004223"/>
            <a:ext cx="6094070" cy="646331"/>
          </a:xfrm>
          <a:prstGeom prst="rect">
            <a:avLst/>
          </a:prstGeom>
          <a:noFill/>
        </p:spPr>
        <p:txBody>
          <a:bodyPr wrap="square">
            <a:spAutoFit/>
          </a:bodyPr>
          <a:lstStyle/>
          <a:p>
            <a:r>
              <a:rPr lang="en-US" sz="3600" dirty="0">
                <a:effectLst/>
                <a:latin typeface="Times New Roman" panose="02020603050405020304" pitchFamily="18" charset="0"/>
                <a:ea typeface="Times New Roman" panose="02020603050405020304" pitchFamily="18" charset="0"/>
              </a:rPr>
              <a:t>Confirming Questions</a:t>
            </a:r>
            <a:endParaRPr lang="en-US" sz="3600" dirty="0"/>
          </a:p>
        </p:txBody>
      </p:sp>
      <p:sp>
        <p:nvSpPr>
          <p:cNvPr id="2" name="Rectangle 1">
            <a:extLst>
              <a:ext uri="{FF2B5EF4-FFF2-40B4-BE49-F238E27FC236}">
                <a16:creationId xmlns:a16="http://schemas.microsoft.com/office/drawing/2014/main" id="{6D1FE410-F6EA-FA59-46C8-7055E3B9F864}"/>
              </a:ext>
            </a:extLst>
          </p:cNvPr>
          <p:cNvSpPr/>
          <p:nvPr/>
        </p:nvSpPr>
        <p:spPr>
          <a:xfrm rot="21052735">
            <a:off x="974783" y="3326868"/>
            <a:ext cx="10359234" cy="1323439"/>
          </a:xfrm>
          <a:prstGeom prst="rect">
            <a:avLst/>
          </a:prstGeom>
          <a:noFill/>
        </p:spPr>
        <p:txBody>
          <a:bodyPr wrap="squar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 you are saying is?</a:t>
            </a:r>
          </a:p>
        </p:txBody>
      </p:sp>
      <p:pic>
        <p:nvPicPr>
          <p:cNvPr id="3" name="What you are saying is">
            <a:hlinkClick r:id="" action="ppaction://media"/>
            <a:extLst>
              <a:ext uri="{FF2B5EF4-FFF2-40B4-BE49-F238E27FC236}">
                <a16:creationId xmlns:a16="http://schemas.microsoft.com/office/drawing/2014/main" id="{3829792E-B6BF-0399-432D-814B9A2446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0773" y="1327388"/>
            <a:ext cx="487363" cy="487363"/>
          </a:xfrm>
          <a:prstGeom prst="rect">
            <a:avLst/>
          </a:prstGeom>
        </p:spPr>
      </p:pic>
    </p:spTree>
    <p:extLst>
      <p:ext uri="{BB962C8B-B14F-4D97-AF65-F5344CB8AC3E}">
        <p14:creationId xmlns:p14="http://schemas.microsoft.com/office/powerpoint/2010/main" val="38710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Graphical user interface">
            <a:extLst>
              <a:ext uri="{FF2B5EF4-FFF2-40B4-BE49-F238E27FC236}">
                <a16:creationId xmlns:a16="http://schemas.microsoft.com/office/drawing/2014/main" id="{C4A9C2B7-390B-5E88-17A7-43BAF80F0595}"/>
              </a:ext>
            </a:extLst>
          </p:cNvPr>
          <p:cNvPicPr>
            <a:picLocks noChangeAspect="1"/>
          </p:cNvPicPr>
          <p:nvPr/>
        </p:nvPicPr>
        <p:blipFill>
          <a:blip r:embed="rId4">
            <a:alphaModFix amt="32000"/>
            <a:extLst>
              <a:ext uri="{28A0092B-C50C-407E-A947-70E740481C1C}">
                <a14:useLocalDpi xmlns:a14="http://schemas.microsoft.com/office/drawing/2010/main" val="0"/>
              </a:ext>
            </a:extLst>
          </a:blip>
          <a:stretch>
            <a:fillRect/>
          </a:stretch>
        </p:blipFill>
        <p:spPr>
          <a:xfrm>
            <a:off x="7029450" y="256830"/>
            <a:ext cx="4718602" cy="6344339"/>
          </a:xfrm>
          <a:prstGeom prst="rect">
            <a:avLst/>
          </a:prstGeom>
        </p:spPr>
      </p:pic>
      <p:sp>
        <p:nvSpPr>
          <p:cNvPr id="4" name="TextBox 3">
            <a:extLst>
              <a:ext uri="{FF2B5EF4-FFF2-40B4-BE49-F238E27FC236}">
                <a16:creationId xmlns:a16="http://schemas.microsoft.com/office/drawing/2014/main" id="{2002549F-D3AC-6F19-D02C-2BFF07EF6354}"/>
              </a:ext>
            </a:extLst>
          </p:cNvPr>
          <p:cNvSpPr txBox="1"/>
          <p:nvPr/>
        </p:nvSpPr>
        <p:spPr>
          <a:xfrm>
            <a:off x="939238" y="768803"/>
            <a:ext cx="8446625" cy="646331"/>
          </a:xfrm>
          <a:prstGeom prst="rect">
            <a:avLst/>
          </a:prstGeom>
          <a:noFill/>
        </p:spPr>
        <p:txBody>
          <a:bodyPr wrap="square">
            <a:spAutoFit/>
          </a:bodyPr>
          <a:lstStyle/>
          <a:p>
            <a:r>
              <a:rPr lang="en-US" sz="3600" dirty="0">
                <a:effectLst/>
                <a:latin typeface="Times New Roman" panose="02020603050405020304" pitchFamily="18" charset="0"/>
                <a:ea typeface="Times New Roman" panose="02020603050405020304" pitchFamily="18" charset="0"/>
              </a:rPr>
              <a:t>Compare and Contrast Questions</a:t>
            </a:r>
            <a:endParaRPr lang="en-US" sz="3600" dirty="0"/>
          </a:p>
        </p:txBody>
      </p:sp>
      <p:pic>
        <p:nvPicPr>
          <p:cNvPr id="6" name="Picture 5" descr="A red apple with a stem&#10;&#10;Description automatically generated with medium confidence">
            <a:extLst>
              <a:ext uri="{FF2B5EF4-FFF2-40B4-BE49-F238E27FC236}">
                <a16:creationId xmlns:a16="http://schemas.microsoft.com/office/drawing/2014/main" id="{F627D2BF-E12E-F8E1-029E-5E9C9EBBC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401" y="2092468"/>
            <a:ext cx="4240599" cy="4240599"/>
          </a:xfrm>
          <a:prstGeom prst="rect">
            <a:avLst/>
          </a:prstGeom>
        </p:spPr>
      </p:pic>
      <p:pic>
        <p:nvPicPr>
          <p:cNvPr id="8" name="Picture 7" descr="An orange with a stem&#10;&#10;Description automatically generated with medium confidence">
            <a:extLst>
              <a:ext uri="{FF2B5EF4-FFF2-40B4-BE49-F238E27FC236}">
                <a16:creationId xmlns:a16="http://schemas.microsoft.com/office/drawing/2014/main" id="{44183E2C-62D6-A253-7646-E982233BA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9734" y="2180550"/>
            <a:ext cx="4240600" cy="4240600"/>
          </a:xfrm>
          <a:prstGeom prst="rect">
            <a:avLst/>
          </a:prstGeom>
        </p:spPr>
      </p:pic>
    </p:spTree>
    <p:custDataLst>
      <p:tags r:id="rId1"/>
    </p:custDataLst>
    <p:extLst>
      <p:ext uri="{BB962C8B-B14F-4D97-AF65-F5344CB8AC3E}">
        <p14:creationId xmlns:p14="http://schemas.microsoft.com/office/powerpoint/2010/main" val="38705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BFCC98-312B-3105-415D-23685FFC3525}"/>
              </a:ext>
            </a:extLst>
          </p:cNvPr>
          <p:cNvSpPr txBox="1"/>
          <p:nvPr/>
        </p:nvSpPr>
        <p:spPr>
          <a:xfrm>
            <a:off x="321624" y="794908"/>
            <a:ext cx="6690891" cy="5016758"/>
          </a:xfrm>
          <a:prstGeom prst="rect">
            <a:avLst/>
          </a:prstGeom>
          <a:noFill/>
        </p:spPr>
        <p:txBody>
          <a:bodyPr wrap="square">
            <a:spAutoFit/>
          </a:bodyPr>
          <a:lstStyle/>
          <a:p>
            <a:pPr marL="457200" marR="457200">
              <a:spcBef>
                <a:spcPts val="0"/>
              </a:spcBef>
              <a:spcAft>
                <a:spcPts val="0"/>
              </a:spcAft>
            </a:pPr>
            <a:r>
              <a:rPr lang="en-US" sz="3200" b="1" i="1" dirty="0">
                <a:effectLst/>
                <a:latin typeface="Times New Roman" panose="02020603050405020304" pitchFamily="18" charset="0"/>
                <a:ea typeface="Times New Roman" panose="02020603050405020304" pitchFamily="18" charset="0"/>
              </a:rPr>
              <a:t>“You don't want a million answers as much as you want a few forever questions. The questions are diamonds you hold in the light. Study a lifetime and you see different colors from the same jewel. The same questions, asked again, bring you just the answers you need just the minute you need them.”</a:t>
            </a:r>
            <a:endParaRPr lang="en-US" sz="3200" dirty="0">
              <a:effectLst/>
              <a:latin typeface="Times New Roman" panose="02020603050405020304" pitchFamily="18" charset="0"/>
              <a:ea typeface="Times New Roman" panose="02020603050405020304" pitchFamily="18" charset="0"/>
            </a:endParaRPr>
          </a:p>
        </p:txBody>
      </p:sp>
      <p:pic>
        <p:nvPicPr>
          <p:cNvPr id="17412" name="Picture 4" descr="Richard David Bach: American spiritual writer (born: 1936) | Biography,  Discography, Bibliography, Facts, Information, Career, Wiki, Life">
            <a:extLst>
              <a:ext uri="{FF2B5EF4-FFF2-40B4-BE49-F238E27FC236}">
                <a16:creationId xmlns:a16="http://schemas.microsoft.com/office/drawing/2014/main" id="{37681B5E-CC22-F712-1EC0-394E693F6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0925" y="1461832"/>
            <a:ext cx="3714750" cy="38102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A230F1-ED38-0CB4-FD6F-512184DB7D52}"/>
              </a:ext>
            </a:extLst>
          </p:cNvPr>
          <p:cNvSpPr txBox="1"/>
          <p:nvPr/>
        </p:nvSpPr>
        <p:spPr>
          <a:xfrm>
            <a:off x="5164667" y="5396168"/>
            <a:ext cx="7196666" cy="830997"/>
          </a:xfrm>
          <a:prstGeom prst="rect">
            <a:avLst/>
          </a:prstGeom>
          <a:noFill/>
        </p:spPr>
        <p:txBody>
          <a:bodyPr wrap="square">
            <a:spAutoFit/>
          </a:bodyPr>
          <a:lstStyle/>
          <a:p>
            <a:pPr marL="914400" marR="45720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Richard Bach </a:t>
            </a:r>
            <a:endPar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45720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American writer Jonathan Livingston Seagull</a:t>
            </a:r>
            <a:endPar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You don't want a million answers as much as you want a few forever questions.">
            <a:hlinkClick r:id="" action="ppaction://media"/>
            <a:extLst>
              <a:ext uri="{FF2B5EF4-FFF2-40B4-BE49-F238E27FC236}">
                <a16:creationId xmlns:a16="http://schemas.microsoft.com/office/drawing/2014/main" id="{0B544A13-C9DE-CB49-93EE-BDC688ECB3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537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7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02549F-D3AC-6F19-D02C-2BFF07EF6354}"/>
              </a:ext>
            </a:extLst>
          </p:cNvPr>
          <p:cNvSpPr txBox="1"/>
          <p:nvPr/>
        </p:nvSpPr>
        <p:spPr>
          <a:xfrm>
            <a:off x="939238" y="768803"/>
            <a:ext cx="8446625" cy="646331"/>
          </a:xfrm>
          <a:prstGeom prst="rect">
            <a:avLst/>
          </a:prstGeom>
          <a:noFill/>
        </p:spPr>
        <p:txBody>
          <a:bodyPr wrap="square">
            <a:spAutoFit/>
          </a:bodyPr>
          <a:lstStyle/>
          <a:p>
            <a:r>
              <a:rPr lang="en-US" sz="3600" dirty="0">
                <a:effectLst/>
                <a:latin typeface="Times New Roman" panose="02020603050405020304" pitchFamily="18" charset="0"/>
                <a:ea typeface="Times New Roman" panose="02020603050405020304" pitchFamily="18" charset="0"/>
              </a:rPr>
              <a:t>Compare and Contrast Questions</a:t>
            </a:r>
            <a:endParaRPr lang="en-US" sz="3600" dirty="0"/>
          </a:p>
        </p:txBody>
      </p:sp>
      <p:pic>
        <p:nvPicPr>
          <p:cNvPr id="9" name="Picture 8" descr="Text&#10;&#10;Description automatically generated">
            <a:extLst>
              <a:ext uri="{FF2B5EF4-FFF2-40B4-BE49-F238E27FC236}">
                <a16:creationId xmlns:a16="http://schemas.microsoft.com/office/drawing/2014/main" id="{ADEDDAF8-7E33-016B-500C-DC5DD94C2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625" y="1757871"/>
            <a:ext cx="7233492" cy="4500561"/>
          </a:xfrm>
          <a:prstGeom prst="rect">
            <a:avLst/>
          </a:prstGeom>
          <a:solidFill>
            <a:schemeClr val="tx2">
              <a:lumMod val="20000"/>
              <a:lumOff val="80000"/>
            </a:schemeClr>
          </a:solidFill>
          <a:ln w="12700">
            <a:solidFill>
              <a:schemeClr val="accent1"/>
            </a:solidFill>
          </a:ln>
        </p:spPr>
      </p:pic>
    </p:spTree>
    <p:extLst>
      <p:ext uri="{BB962C8B-B14F-4D97-AF65-F5344CB8AC3E}">
        <p14:creationId xmlns:p14="http://schemas.microsoft.com/office/powerpoint/2010/main" val="355343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296C91-BF93-A435-9687-77ACA6415D9A}"/>
              </a:ext>
            </a:extLst>
          </p:cNvPr>
          <p:cNvSpPr txBox="1"/>
          <p:nvPr/>
        </p:nvSpPr>
        <p:spPr>
          <a:xfrm>
            <a:off x="779463" y="802970"/>
            <a:ext cx="5729287" cy="5016758"/>
          </a:xfrm>
          <a:prstGeom prst="rect">
            <a:avLst/>
          </a:prstGeom>
          <a:noFill/>
        </p:spPr>
        <p:txBody>
          <a:bodyPr wrap="square">
            <a:spAutoFit/>
          </a:bodyPr>
          <a:lstStyle/>
          <a:p>
            <a:pPr marL="457200" marR="457200">
              <a:spcBef>
                <a:spcPts val="0"/>
              </a:spcBef>
              <a:spcAft>
                <a:spcPts val="0"/>
              </a:spcAft>
            </a:pPr>
            <a:r>
              <a:rPr lang="en-US" sz="4000" b="1" i="1" dirty="0">
                <a:effectLst/>
                <a:latin typeface="Times New Roman" panose="02020603050405020304" pitchFamily="18" charset="0"/>
                <a:ea typeface="Times New Roman" panose="02020603050405020304" pitchFamily="18" charset="0"/>
              </a:rPr>
              <a:t>“To raise new questions, new possibilities, to regard old problems from a new angle, require creative imagination and marks real advance in science.” </a:t>
            </a:r>
            <a:endParaRPr lang="en-US" sz="4000" dirty="0">
              <a:effectLst/>
              <a:latin typeface="Times New Roman" panose="02020603050405020304" pitchFamily="18" charset="0"/>
              <a:ea typeface="Times New Roman" panose="02020603050405020304" pitchFamily="18" charset="0"/>
            </a:endParaRPr>
          </a:p>
        </p:txBody>
      </p:sp>
      <p:pic>
        <p:nvPicPr>
          <p:cNvPr id="7" name="Picture 2" descr="9 Things You May Not Know About Albert Einstein - History Lists">
            <a:extLst>
              <a:ext uri="{FF2B5EF4-FFF2-40B4-BE49-F238E27FC236}">
                <a16:creationId xmlns:a16="http://schemas.microsoft.com/office/drawing/2014/main" id="{F4225BF5-780C-CBF6-268F-8524FADB5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339" y="422874"/>
            <a:ext cx="4047594" cy="54472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BF3FC8-7A6D-27E7-0C55-C8A08C71F43A}"/>
              </a:ext>
            </a:extLst>
          </p:cNvPr>
          <p:cNvSpPr txBox="1"/>
          <p:nvPr/>
        </p:nvSpPr>
        <p:spPr>
          <a:xfrm>
            <a:off x="7547737" y="6065368"/>
            <a:ext cx="2912533" cy="400110"/>
          </a:xfrm>
          <a:prstGeom prst="rect">
            <a:avLst/>
          </a:prstGeom>
          <a:noFill/>
        </p:spPr>
        <p:txBody>
          <a:bodyPr wrap="square">
            <a:spAutoFit/>
          </a:bodyPr>
          <a:lstStyle/>
          <a:p>
            <a:pPr marL="457200" marR="45720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Albert Einstein </a:t>
            </a:r>
            <a:endParaRPr lang="en-US" sz="2000" dirty="0">
              <a:effectLst/>
              <a:latin typeface="Times New Roman" panose="02020603050405020304" pitchFamily="18" charset="0"/>
              <a:ea typeface="Times New Roman" panose="02020603050405020304" pitchFamily="18" charset="0"/>
            </a:endParaRPr>
          </a:p>
        </p:txBody>
      </p:sp>
      <p:pic>
        <p:nvPicPr>
          <p:cNvPr id="2" name="To raise new questions, new possibilities,">
            <a:hlinkClick r:id="" action="ppaction://media"/>
            <a:extLst>
              <a:ext uri="{FF2B5EF4-FFF2-40B4-BE49-F238E27FC236}">
                <a16:creationId xmlns:a16="http://schemas.microsoft.com/office/drawing/2014/main" id="{57346547-2CF5-BB03-B20D-B2906C022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295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0CC759-D4B1-ABCD-EFCC-74EB20E3AC23}"/>
              </a:ext>
            </a:extLst>
          </p:cNvPr>
          <p:cNvSpPr txBox="1"/>
          <p:nvPr/>
        </p:nvSpPr>
        <p:spPr>
          <a:xfrm>
            <a:off x="1241385" y="592103"/>
            <a:ext cx="6094070" cy="646331"/>
          </a:xfrm>
          <a:prstGeom prst="rect">
            <a:avLst/>
          </a:prstGeom>
          <a:noFill/>
        </p:spPr>
        <p:txBody>
          <a:bodyPr wrap="square">
            <a:spAutoFit/>
          </a:bodyPr>
          <a:lstStyle/>
          <a:p>
            <a:r>
              <a:rPr lang="en-US" sz="3600" dirty="0">
                <a:effectLst/>
                <a:latin typeface="Times New Roman" panose="02020603050405020304" pitchFamily="18" charset="0"/>
                <a:ea typeface="Times New Roman" panose="02020603050405020304" pitchFamily="18" charset="0"/>
              </a:rPr>
              <a:t>Rhetorical Questions</a:t>
            </a:r>
            <a:r>
              <a:rPr lang="en-US" sz="3600" i="1" dirty="0">
                <a:effectLst/>
                <a:latin typeface="Times New Roman" panose="02020603050405020304" pitchFamily="18" charset="0"/>
                <a:ea typeface="Times New Roman" panose="02020603050405020304" pitchFamily="18" charset="0"/>
              </a:rPr>
              <a:t> </a:t>
            </a:r>
            <a:endParaRPr lang="en-US" sz="3600" dirty="0"/>
          </a:p>
        </p:txBody>
      </p:sp>
      <p:pic>
        <p:nvPicPr>
          <p:cNvPr id="5122" name="Picture 2">
            <a:extLst>
              <a:ext uri="{FF2B5EF4-FFF2-40B4-BE49-F238E27FC236}">
                <a16:creationId xmlns:a16="http://schemas.microsoft.com/office/drawing/2014/main" id="{D20B3962-28BD-2C14-7DF2-1157D2D0D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0223" y="1437589"/>
            <a:ext cx="4718602" cy="496442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 name="What's the hurry buddy">
            <a:hlinkClick r:id="" action="ppaction://media"/>
            <a:extLst>
              <a:ext uri="{FF2B5EF4-FFF2-40B4-BE49-F238E27FC236}">
                <a16:creationId xmlns:a16="http://schemas.microsoft.com/office/drawing/2014/main" id="{482DF2DA-78ED-BD01-58C6-BB0E647416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11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22589F-6F2C-1FAF-9D92-6D807C864BFE}"/>
              </a:ext>
            </a:extLst>
          </p:cNvPr>
          <p:cNvSpPr txBox="1"/>
          <p:nvPr/>
        </p:nvSpPr>
        <p:spPr>
          <a:xfrm>
            <a:off x="920866" y="1843156"/>
            <a:ext cx="6096000" cy="3170099"/>
          </a:xfrm>
          <a:prstGeom prst="rect">
            <a:avLst/>
          </a:prstGeom>
          <a:noFill/>
        </p:spPr>
        <p:txBody>
          <a:bodyPr wrap="square">
            <a:spAutoFit/>
          </a:bodyPr>
          <a:lstStyle/>
          <a:p>
            <a:pPr marL="457200" marR="457200">
              <a:spcBef>
                <a:spcPts val="0"/>
              </a:spcBef>
              <a:spcAft>
                <a:spcPts val="0"/>
              </a:spcAft>
            </a:pPr>
            <a:r>
              <a:rPr lang="en-US" sz="4000" b="1" i="1" dirty="0">
                <a:effectLst/>
                <a:latin typeface="Times New Roman" panose="02020603050405020304" pitchFamily="18" charset="0"/>
                <a:ea typeface="Times New Roman" panose="02020603050405020304" pitchFamily="18" charset="0"/>
              </a:rPr>
              <a:t>“You can tell whether a man is clever by his answers. You can tell whether a man is wise by his questions.”</a:t>
            </a:r>
            <a:endParaRPr lang="en-US" sz="4000" dirty="0">
              <a:effectLst/>
              <a:latin typeface="Times New Roman" panose="02020603050405020304" pitchFamily="18" charset="0"/>
              <a:ea typeface="Times New Roman" panose="02020603050405020304" pitchFamily="18" charset="0"/>
            </a:endParaRPr>
          </a:p>
        </p:txBody>
      </p:sp>
      <p:pic>
        <p:nvPicPr>
          <p:cNvPr id="20482" name="Picture 2" descr="Man of Gamaliya | The New Yorker">
            <a:extLst>
              <a:ext uri="{FF2B5EF4-FFF2-40B4-BE49-F238E27FC236}">
                <a16:creationId xmlns:a16="http://schemas.microsoft.com/office/drawing/2014/main" id="{998D8773-7308-7C80-3AF8-F6B40A1C1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4844" y="387992"/>
            <a:ext cx="3596008" cy="53365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AB0838-1528-F140-9168-559CAEF09F76}"/>
              </a:ext>
            </a:extLst>
          </p:cNvPr>
          <p:cNvSpPr txBox="1"/>
          <p:nvPr/>
        </p:nvSpPr>
        <p:spPr>
          <a:xfrm>
            <a:off x="6444848" y="5762122"/>
            <a:ext cx="6096000" cy="707886"/>
          </a:xfrm>
          <a:prstGeom prst="rect">
            <a:avLst/>
          </a:prstGeom>
          <a:noFill/>
        </p:spPr>
        <p:txBody>
          <a:bodyPr wrap="square">
            <a:spAutoFit/>
          </a:bodyPr>
          <a:lstStyle/>
          <a:p>
            <a:pPr marL="457200" marR="457200" algn="ctr">
              <a:spcBef>
                <a:spcPts val="0"/>
              </a:spcBef>
              <a:spcAft>
                <a:spcPts val="0"/>
              </a:spcAft>
            </a:pPr>
            <a:r>
              <a:rPr lang="en-US" sz="2000" b="1" dirty="0">
                <a:effectLst/>
                <a:latin typeface="Times New Roman" panose="02020603050405020304" pitchFamily="18" charset="0"/>
                <a:ea typeface="Times New Roman" panose="02020603050405020304" pitchFamily="18" charset="0"/>
              </a:rPr>
              <a:t>Naguib</a:t>
            </a:r>
            <a:r>
              <a:rPr lang="en-US" sz="1800" b="1" dirty="0">
                <a:effectLst/>
                <a:latin typeface="Times New Roman" panose="02020603050405020304" pitchFamily="18" charset="0"/>
                <a:ea typeface="Times New Roman" panose="02020603050405020304" pitchFamily="18" charset="0"/>
              </a:rPr>
              <a:t> Mahfouz</a:t>
            </a:r>
            <a:endParaRPr lang="en-US" sz="18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1800" b="1" dirty="0">
                <a:effectLst/>
                <a:latin typeface="Times New Roman" panose="02020603050405020304" pitchFamily="18" charset="0"/>
                <a:ea typeface="Times New Roman" panose="02020603050405020304" pitchFamily="18" charset="0"/>
              </a:rPr>
              <a:t>Egyptian </a:t>
            </a:r>
            <a:r>
              <a:rPr lang="en-US" sz="2000" b="1" dirty="0">
                <a:effectLst/>
                <a:latin typeface="Times New Roman" panose="02020603050405020304" pitchFamily="18" charset="0"/>
                <a:ea typeface="Times New Roman" panose="02020603050405020304" pitchFamily="18" charset="0"/>
              </a:rPr>
              <a:t>Writer</a:t>
            </a:r>
            <a:r>
              <a:rPr lang="en-US" sz="1800" b="1" dirty="0">
                <a:effectLst/>
                <a:latin typeface="Times New Roman" panose="02020603050405020304" pitchFamily="18" charset="0"/>
                <a:ea typeface="Times New Roman" panose="02020603050405020304" pitchFamily="18" charset="0"/>
              </a:rPr>
              <a:t> and Nobel Laureate</a:t>
            </a:r>
            <a:endParaRPr lang="en-US" sz="1800" dirty="0">
              <a:effectLst/>
              <a:latin typeface="Times New Roman" panose="02020603050405020304" pitchFamily="18" charset="0"/>
              <a:ea typeface="Times New Roman" panose="02020603050405020304" pitchFamily="18" charset="0"/>
            </a:endParaRPr>
          </a:p>
        </p:txBody>
      </p:sp>
      <p:pic>
        <p:nvPicPr>
          <p:cNvPr id="2" name="You can tell whether a man is clever by his answers. You can tell whether a man is wise by his questions">
            <a:hlinkClick r:id="" action="ppaction://media"/>
            <a:extLst>
              <a:ext uri="{FF2B5EF4-FFF2-40B4-BE49-F238E27FC236}">
                <a16:creationId xmlns:a16="http://schemas.microsoft.com/office/drawing/2014/main" id="{2F484A64-BB2A-0521-DA28-40544A104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627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2D46F-973A-6F9B-2BC9-66F0F91C0B99}"/>
              </a:ext>
            </a:extLst>
          </p:cNvPr>
          <p:cNvSpPr txBox="1"/>
          <p:nvPr/>
        </p:nvSpPr>
        <p:spPr>
          <a:xfrm>
            <a:off x="1049867" y="963544"/>
            <a:ext cx="5046133" cy="4524315"/>
          </a:xfrm>
          <a:prstGeom prst="rect">
            <a:avLst/>
          </a:prstGeom>
          <a:noFill/>
        </p:spPr>
        <p:txBody>
          <a:bodyPr wrap="square">
            <a:spAutoFit/>
          </a:bodyPr>
          <a:lstStyle/>
          <a:p>
            <a:r>
              <a:rPr lang="en-US" sz="3600" b="0" i="1" dirty="0">
                <a:solidFill>
                  <a:srgbClr val="333333"/>
                </a:solidFill>
                <a:effectLst/>
                <a:latin typeface="Times New Roman" panose="02020603050405020304" pitchFamily="18" charset="0"/>
                <a:cs typeface="Times New Roman" panose="02020603050405020304" pitchFamily="18" charset="0"/>
              </a:rPr>
              <a:t>If you control the flow of information, you can control the conversation around important issues. </a:t>
            </a:r>
          </a:p>
          <a:p>
            <a:endParaRPr lang="en-US" sz="3600" i="1" dirty="0">
              <a:solidFill>
                <a:srgbClr val="333333"/>
              </a:solidFill>
              <a:latin typeface="Times New Roman" panose="02020603050405020304" pitchFamily="18" charset="0"/>
              <a:cs typeface="Times New Roman" panose="02020603050405020304" pitchFamily="18" charset="0"/>
            </a:endParaRPr>
          </a:p>
          <a:p>
            <a:r>
              <a:rPr lang="en-US" sz="3600" b="0" i="1" dirty="0">
                <a:solidFill>
                  <a:srgbClr val="333333"/>
                </a:solidFill>
                <a:effectLst/>
                <a:latin typeface="Times New Roman" panose="02020603050405020304" pitchFamily="18" charset="0"/>
                <a:cs typeface="Times New Roman" panose="02020603050405020304" pitchFamily="18" charset="0"/>
              </a:rPr>
              <a:t>If you can control the conversation, you can change this country.</a:t>
            </a:r>
          </a:p>
        </p:txBody>
      </p:sp>
      <p:sp>
        <p:nvSpPr>
          <p:cNvPr id="11" name="TextBox 10">
            <a:extLst>
              <a:ext uri="{FF2B5EF4-FFF2-40B4-BE49-F238E27FC236}">
                <a16:creationId xmlns:a16="http://schemas.microsoft.com/office/drawing/2014/main" id="{1EA0B3AA-CB49-B259-E9A6-F6C088106B4C}"/>
              </a:ext>
            </a:extLst>
          </p:cNvPr>
          <p:cNvSpPr txBox="1"/>
          <p:nvPr/>
        </p:nvSpPr>
        <p:spPr>
          <a:xfrm>
            <a:off x="6986587" y="5133916"/>
            <a:ext cx="4020080" cy="707886"/>
          </a:xfrm>
          <a:prstGeom prst="rect">
            <a:avLst/>
          </a:prstGeom>
          <a:noFill/>
        </p:spPr>
        <p:txBody>
          <a:bodyPr wrap="square">
            <a:spAutoFit/>
          </a:bodyPr>
          <a:lstStyle/>
          <a:p>
            <a:pPr algn="ctr"/>
            <a:r>
              <a:rPr lang="en-US" sz="2000" i="1" dirty="0">
                <a:solidFill>
                  <a:srgbClr val="333333"/>
                </a:solidFill>
                <a:latin typeface="Times New Roman" panose="02020603050405020304" pitchFamily="18" charset="0"/>
                <a:cs typeface="Times New Roman" panose="02020603050405020304" pitchFamily="18" charset="0"/>
              </a:rPr>
              <a:t>Al Franken</a:t>
            </a:r>
          </a:p>
          <a:p>
            <a:pPr algn="ctr"/>
            <a:r>
              <a:rPr lang="en-US" sz="2000" i="1" dirty="0">
                <a:solidFill>
                  <a:srgbClr val="333333"/>
                </a:solidFill>
                <a:latin typeface="Times New Roman" panose="02020603050405020304" pitchFamily="18" charset="0"/>
                <a:cs typeface="Times New Roman" panose="02020603050405020304" pitchFamily="18" charset="0"/>
              </a:rPr>
              <a:t>Former Member of U. S. Senator</a:t>
            </a:r>
            <a:endParaRPr lang="en-US" sz="2000" i="1" dirty="0">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46043EA8-05AB-E17A-36BF-28AB6ACE7775}"/>
              </a:ext>
            </a:extLst>
          </p:cNvPr>
          <p:cNvGraphicFramePr>
            <a:graphicFrameLocks noChangeAspect="1"/>
          </p:cNvGraphicFramePr>
          <p:nvPr>
            <p:extLst>
              <p:ext uri="{D42A27DB-BD31-4B8C-83A1-F6EECF244321}">
                <p14:modId xmlns:p14="http://schemas.microsoft.com/office/powerpoint/2010/main" val="1645320088"/>
              </p:ext>
            </p:extLst>
          </p:nvPr>
        </p:nvGraphicFramePr>
        <p:xfrm>
          <a:off x="6986587" y="535580"/>
          <a:ext cx="3942291" cy="4598336"/>
        </p:xfrm>
        <a:graphic>
          <a:graphicData uri="http://schemas.openxmlformats.org/presentationml/2006/ole">
            <mc:AlternateContent xmlns:mc="http://schemas.openxmlformats.org/markup-compatibility/2006">
              <mc:Choice xmlns:v="urn:schemas-microsoft-com:vml" Requires="v">
                <p:oleObj r:id="rId6" imgW="8228520" imgH="9625320" progId="">
                  <p:embed/>
                </p:oleObj>
              </mc:Choice>
              <mc:Fallback>
                <p:oleObj r:id="rId6" imgW="8228520" imgH="9625320" progId="">
                  <p:embed/>
                  <p:pic>
                    <p:nvPicPr>
                      <p:cNvPr id="0" name=""/>
                      <p:cNvPicPr/>
                      <p:nvPr/>
                    </p:nvPicPr>
                    <p:blipFill>
                      <a:blip r:embed="rId7"/>
                      <a:stretch>
                        <a:fillRect/>
                      </a:stretch>
                    </p:blipFill>
                    <p:spPr>
                      <a:xfrm>
                        <a:off x="6986587" y="535580"/>
                        <a:ext cx="3942291" cy="4598336"/>
                      </a:xfrm>
                      <a:prstGeom prst="rect">
                        <a:avLst/>
                      </a:prstGeom>
                    </p:spPr>
                  </p:pic>
                </p:oleObj>
              </mc:Fallback>
            </mc:AlternateContent>
          </a:graphicData>
        </a:graphic>
      </p:graphicFrame>
      <p:pic>
        <p:nvPicPr>
          <p:cNvPr id="2" name="If you control the flow of information, you can control the conversation around important issues.">
            <a:hlinkClick r:id="" action="ppaction://media"/>
            <a:extLst>
              <a:ext uri="{FF2B5EF4-FFF2-40B4-BE49-F238E27FC236}">
                <a16:creationId xmlns:a16="http://schemas.microsoft.com/office/drawing/2014/main" id="{F5CC0988-CEC4-8006-5CF9-E87B7F62C9B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74501" y="6128893"/>
            <a:ext cx="487363" cy="487363"/>
          </a:xfrm>
          <a:prstGeom prst="rect">
            <a:avLst/>
          </a:prstGeom>
        </p:spPr>
      </p:pic>
    </p:spTree>
    <p:custDataLst>
      <p:tags r:id="rId1"/>
    </p:custDataLst>
    <p:extLst>
      <p:ext uri="{BB962C8B-B14F-4D97-AF65-F5344CB8AC3E}">
        <p14:creationId xmlns:p14="http://schemas.microsoft.com/office/powerpoint/2010/main" val="400547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98ABAF-4586-4663-DD27-1775F359BB4A}"/>
              </a:ext>
            </a:extLst>
          </p:cNvPr>
          <p:cNvSpPr txBox="1"/>
          <p:nvPr/>
        </p:nvSpPr>
        <p:spPr>
          <a:xfrm>
            <a:off x="1149746" y="2459504"/>
            <a:ext cx="5229225" cy="1938992"/>
          </a:xfrm>
          <a:prstGeom prst="rect">
            <a:avLst/>
          </a:prstGeom>
          <a:noFill/>
        </p:spPr>
        <p:txBody>
          <a:bodyPr wrap="square">
            <a:spAutoFit/>
          </a:bodyPr>
          <a:lstStyle/>
          <a:p>
            <a:pPr>
              <a:spcBef>
                <a:spcPts val="618"/>
              </a:spcBef>
              <a:spcAft>
                <a:spcPts val="618"/>
              </a:spcAft>
            </a:pPr>
            <a:r>
              <a:rPr lang="en-US" sz="4000" b="1" i="1" dirty="0">
                <a:latin typeface="Times New Roman" panose="02020603050405020304" pitchFamily="18" charset="0"/>
                <a:ea typeface="Times New Roman" panose="02020603050405020304" pitchFamily="18" charset="0"/>
              </a:rPr>
              <a:t>“Judge a man by his questions rather than his answers.”</a:t>
            </a:r>
          </a:p>
        </p:txBody>
      </p:sp>
      <p:pic>
        <p:nvPicPr>
          <p:cNvPr id="14338" name="Picture 2" descr="Voltaire - Wikipedia">
            <a:extLst>
              <a:ext uri="{FF2B5EF4-FFF2-40B4-BE49-F238E27FC236}">
                <a16:creationId xmlns:a16="http://schemas.microsoft.com/office/drawing/2014/main" id="{54CA3373-19A3-D972-66AA-AE39ADCD66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2540" y="787032"/>
            <a:ext cx="4407458" cy="4979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54B881-57D5-C9BB-1868-30C26CB78A5D}"/>
              </a:ext>
            </a:extLst>
          </p:cNvPr>
          <p:cNvSpPr txBox="1"/>
          <p:nvPr/>
        </p:nvSpPr>
        <p:spPr>
          <a:xfrm>
            <a:off x="7811296" y="5766168"/>
            <a:ext cx="2529946" cy="646331"/>
          </a:xfrm>
          <a:prstGeom prst="rect">
            <a:avLst/>
          </a:prstGeom>
          <a:noFill/>
        </p:spPr>
        <p:txBody>
          <a:bodyPr wrap="square">
            <a:spAutoFit/>
          </a:bodyPr>
          <a:lstStyle/>
          <a:p>
            <a:pPr algn="ctr">
              <a:spcBef>
                <a:spcPts val="618"/>
              </a:spcBef>
              <a:spcAft>
                <a:spcPts val="618"/>
              </a:spcAft>
            </a:pPr>
            <a:r>
              <a:rPr lang="en-US" sz="3600" i="1" dirty="0">
                <a:latin typeface="Times New Roman" panose="02020603050405020304" pitchFamily="18" charset="0"/>
                <a:ea typeface="Times New Roman" panose="02020603050405020304" pitchFamily="18" charset="0"/>
              </a:rPr>
              <a:t>Voltaire </a:t>
            </a:r>
            <a:endParaRPr lang="en-US" sz="3600" dirty="0">
              <a:latin typeface="Times New Roman" panose="02020603050405020304" pitchFamily="18" charset="0"/>
              <a:ea typeface="Times New Roman" panose="02020603050405020304" pitchFamily="18" charset="0"/>
            </a:endParaRPr>
          </a:p>
        </p:txBody>
      </p:sp>
      <p:pic>
        <p:nvPicPr>
          <p:cNvPr id="2" name="Judge a man by his questions rather than his answers.">
            <a:hlinkClick r:id="" action="ppaction://media"/>
            <a:extLst>
              <a:ext uri="{FF2B5EF4-FFF2-40B4-BE49-F238E27FC236}">
                <a16:creationId xmlns:a16="http://schemas.microsoft.com/office/drawing/2014/main" id="{B58BA31C-3255-92CE-CF3A-B99D45C9B0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2306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eg dyke">
            <a:extLst>
              <a:ext uri="{FF2B5EF4-FFF2-40B4-BE49-F238E27FC236}">
                <a16:creationId xmlns:a16="http://schemas.microsoft.com/office/drawing/2014/main" id="{40982990-5F19-7F85-BBD9-68081097F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8677" y="463816"/>
            <a:ext cx="4954646" cy="2965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045BEA-B56B-A644-A311-D32AD19FF464}"/>
              </a:ext>
            </a:extLst>
          </p:cNvPr>
          <p:cNvSpPr txBox="1"/>
          <p:nvPr/>
        </p:nvSpPr>
        <p:spPr>
          <a:xfrm>
            <a:off x="838200" y="4114055"/>
            <a:ext cx="10515600" cy="2554545"/>
          </a:xfrm>
          <a:prstGeom prst="rect">
            <a:avLst/>
          </a:prstGeom>
          <a:noFill/>
        </p:spPr>
        <p:txBody>
          <a:bodyPr wrap="square">
            <a:spAutoFit/>
          </a:bodyPr>
          <a:lstStyle/>
          <a:p>
            <a:r>
              <a:rPr lang="en-US" sz="3200" b="1" i="1" dirty="0">
                <a:latin typeface="Times New Roman" panose="02020603050405020304" pitchFamily="18" charset="0"/>
                <a:ea typeface="Times New Roman" panose="02020603050405020304" pitchFamily="18" charset="0"/>
              </a:rPr>
              <a:t>“What is the one thing I should do to make things better for you?”</a:t>
            </a:r>
          </a:p>
          <a:p>
            <a:endParaRPr lang="en-US" sz="3200" b="1" i="1" dirty="0">
              <a:latin typeface="Times New Roman" panose="02020603050405020304" pitchFamily="18" charset="0"/>
              <a:ea typeface="Times New Roman" panose="02020603050405020304" pitchFamily="18" charset="0"/>
            </a:endParaRPr>
          </a:p>
          <a:p>
            <a:r>
              <a:rPr lang="en-US" sz="3200" b="1" i="1" dirty="0">
                <a:latin typeface="Times New Roman" panose="02020603050405020304" pitchFamily="18" charset="0"/>
                <a:ea typeface="Times New Roman" panose="02020603050405020304" pitchFamily="18" charset="0"/>
              </a:rPr>
              <a:t>“What is the one thing I should do to make things better for our viewers and listeners?”</a:t>
            </a:r>
            <a:endParaRPr lang="en-US" sz="3200" b="1" i="1" dirty="0"/>
          </a:p>
        </p:txBody>
      </p:sp>
      <p:sp>
        <p:nvSpPr>
          <p:cNvPr id="9" name="TextBox 8">
            <a:extLst>
              <a:ext uri="{FF2B5EF4-FFF2-40B4-BE49-F238E27FC236}">
                <a16:creationId xmlns:a16="http://schemas.microsoft.com/office/drawing/2014/main" id="{9FF1B127-5E16-5772-0875-9FECDE971FA0}"/>
              </a:ext>
            </a:extLst>
          </p:cNvPr>
          <p:cNvSpPr txBox="1"/>
          <p:nvPr/>
        </p:nvSpPr>
        <p:spPr>
          <a:xfrm>
            <a:off x="3048000" y="3448362"/>
            <a:ext cx="6096000" cy="646331"/>
          </a:xfrm>
          <a:prstGeom prst="rect">
            <a:avLst/>
          </a:prstGeom>
          <a:noFill/>
        </p:spPr>
        <p:txBody>
          <a:bodyPr wrap="square">
            <a:spAutoFit/>
          </a:bodyPr>
          <a:lstStyle/>
          <a:p>
            <a:pPr algn="ctr"/>
            <a:r>
              <a:rPr lang="en-US" sz="1800" b="1" dirty="0">
                <a:latin typeface="Times New Roman" panose="02020603050405020304" pitchFamily="18" charset="0"/>
                <a:ea typeface="Times New Roman" panose="02020603050405020304" pitchFamily="18" charset="0"/>
              </a:rPr>
              <a:t>Greg Dyke</a:t>
            </a:r>
          </a:p>
          <a:p>
            <a:pPr algn="ctr"/>
            <a:r>
              <a:rPr lang="en-US" sz="1800" b="1" dirty="0">
                <a:latin typeface="Times New Roman" panose="02020603050405020304" pitchFamily="18" charset="0"/>
                <a:ea typeface="Times New Roman" panose="02020603050405020304" pitchFamily="18" charset="0"/>
              </a:rPr>
              <a:t>Director-General of the British Broadcasting Corporation  </a:t>
            </a:r>
            <a:endParaRPr lang="en-US" sz="1800" b="1" dirty="0"/>
          </a:p>
        </p:txBody>
      </p:sp>
      <p:pic>
        <p:nvPicPr>
          <p:cNvPr id="2" name="BBC">
            <a:hlinkClick r:id="" action="ppaction://media"/>
            <a:extLst>
              <a:ext uri="{FF2B5EF4-FFF2-40B4-BE49-F238E27FC236}">
                <a16:creationId xmlns:a16="http://schemas.microsoft.com/office/drawing/2014/main" id="{A8854C40-C0C1-CF3A-3021-EA3891F379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8357" y="455746"/>
            <a:ext cx="487363" cy="487363"/>
          </a:xfrm>
          <a:prstGeom prst="rect">
            <a:avLst/>
          </a:prstGeom>
        </p:spPr>
      </p:pic>
    </p:spTree>
    <p:extLst>
      <p:ext uri="{BB962C8B-B14F-4D97-AF65-F5344CB8AC3E}">
        <p14:creationId xmlns:p14="http://schemas.microsoft.com/office/powerpoint/2010/main" val="48644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EBC4D8-5A87-3DBC-A64F-5BF44B7F4009}"/>
              </a:ext>
            </a:extLst>
          </p:cNvPr>
          <p:cNvSpPr txBox="1"/>
          <p:nvPr/>
        </p:nvSpPr>
        <p:spPr>
          <a:xfrm>
            <a:off x="616852" y="1125846"/>
            <a:ext cx="6715125" cy="4370427"/>
          </a:xfrm>
          <a:prstGeom prst="rect">
            <a:avLst/>
          </a:prstGeom>
          <a:noFill/>
        </p:spPr>
        <p:txBody>
          <a:bodyPr wrap="square">
            <a:spAutoFit/>
          </a:bodyPr>
          <a:lstStyle/>
          <a:p>
            <a:pPr marL="457200" marR="457200">
              <a:spcBef>
                <a:spcPts val="0"/>
              </a:spcBef>
              <a:spcAft>
                <a:spcPts val="0"/>
              </a:spcAft>
            </a:pPr>
            <a:r>
              <a:rPr lang="en-US" sz="4800" b="1" i="1" dirty="0">
                <a:effectLst/>
                <a:latin typeface="Times New Roman" panose="02020603050405020304" pitchFamily="18" charset="0"/>
                <a:ea typeface="Times New Roman" panose="02020603050405020304" pitchFamily="18" charset="0"/>
              </a:rPr>
              <a:t>“</a:t>
            </a:r>
            <a:r>
              <a:rPr lang="en-US" sz="4400" b="1" i="1" dirty="0">
                <a:effectLst/>
                <a:latin typeface="Times New Roman" panose="02020603050405020304" pitchFamily="18" charset="0"/>
                <a:ea typeface="Times New Roman" panose="02020603050405020304" pitchFamily="18" charset="0"/>
              </a:rPr>
              <a:t>True wisdom comes to each of us when we realize how little we understand about life, ourselves, and the world around us.”.</a:t>
            </a:r>
            <a:r>
              <a:rPr lang="en-US" sz="4800" b="1" i="1" dirty="0">
                <a:effectLst/>
                <a:latin typeface="Times New Roman" panose="02020603050405020304" pitchFamily="18" charset="0"/>
                <a:ea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endParaRPr>
          </a:p>
        </p:txBody>
      </p:sp>
      <p:pic>
        <p:nvPicPr>
          <p:cNvPr id="11268" name="Picture 4" descr="temas interesantes de nuestro mundo: Sócrates">
            <a:extLst>
              <a:ext uri="{FF2B5EF4-FFF2-40B4-BE49-F238E27FC236}">
                <a16:creationId xmlns:a16="http://schemas.microsoft.com/office/drawing/2014/main" id="{98D28D62-8B94-23DD-73BA-5A7ACD56B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3008" y="1361726"/>
            <a:ext cx="3976631" cy="41345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F40E14-22F1-3FC4-EB45-A12C483F6688}"/>
              </a:ext>
            </a:extLst>
          </p:cNvPr>
          <p:cNvSpPr txBox="1"/>
          <p:nvPr/>
        </p:nvSpPr>
        <p:spPr>
          <a:xfrm>
            <a:off x="7093008" y="5796259"/>
            <a:ext cx="3428818" cy="461665"/>
          </a:xfrm>
          <a:prstGeom prst="rect">
            <a:avLst/>
          </a:prstGeom>
          <a:noFill/>
        </p:spPr>
        <p:txBody>
          <a:bodyPr wrap="square">
            <a:spAutoFit/>
          </a:bodyPr>
          <a:lstStyle/>
          <a:p>
            <a:pPr marL="1371600" marR="457200" algn="ctr">
              <a:spcBef>
                <a:spcPts val="0"/>
              </a:spcBef>
              <a:spcAft>
                <a:spcPts val="0"/>
              </a:spcAft>
            </a:pPr>
            <a:r>
              <a:rPr lang="en-US" sz="2400" b="1" dirty="0">
                <a:effectLst/>
                <a:latin typeface="Times New Roman" panose="02020603050405020304" pitchFamily="18" charset="0"/>
                <a:ea typeface="Times New Roman" panose="02020603050405020304" pitchFamily="18" charset="0"/>
              </a:rPr>
              <a:t>Socrates</a:t>
            </a:r>
            <a:endParaRPr lang="en-US" sz="2400" dirty="0">
              <a:effectLst/>
              <a:latin typeface="Times New Roman" panose="02020603050405020304" pitchFamily="18" charset="0"/>
              <a:ea typeface="Times New Roman" panose="02020603050405020304" pitchFamily="18" charset="0"/>
            </a:endParaRPr>
          </a:p>
        </p:txBody>
      </p:sp>
      <p:pic>
        <p:nvPicPr>
          <p:cNvPr id="2" name="True wisdom comes to each of us when we realize how little we understand about life, ourselves, and the world around us.”.">
            <a:hlinkClick r:id="" action="ppaction://media"/>
            <a:extLst>
              <a:ext uri="{FF2B5EF4-FFF2-40B4-BE49-F238E27FC236}">
                <a16:creationId xmlns:a16="http://schemas.microsoft.com/office/drawing/2014/main" id="{22C1797F-CC0A-4D76-5CB8-AB2B7DB3D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37541" y="638483"/>
            <a:ext cx="487363" cy="487363"/>
          </a:xfrm>
          <a:prstGeom prst="rect">
            <a:avLst/>
          </a:prstGeom>
        </p:spPr>
      </p:pic>
    </p:spTree>
    <p:extLst>
      <p:ext uri="{BB962C8B-B14F-4D97-AF65-F5344CB8AC3E}">
        <p14:creationId xmlns:p14="http://schemas.microsoft.com/office/powerpoint/2010/main" val="8704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42" name="Picture 2" descr="Marine Corps Scout Sniper (MOS 0317): 2022 Career Details">
            <a:extLst>
              <a:ext uri="{FF2B5EF4-FFF2-40B4-BE49-F238E27FC236}">
                <a16:creationId xmlns:a16="http://schemas.microsoft.com/office/drawing/2014/main" id="{FD9775CF-29E7-F608-D1FF-33973690C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4" y="830261"/>
            <a:ext cx="8248652" cy="549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9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314" name="Picture 2" descr="International Flight Planning 101: 5 Things to Know before You Start">
            <a:extLst>
              <a:ext uri="{FF2B5EF4-FFF2-40B4-BE49-F238E27FC236}">
                <a16:creationId xmlns:a16="http://schemas.microsoft.com/office/drawing/2014/main" id="{2C011EE5-841A-9C5D-0D99-6C73BB9F0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173" y="434181"/>
            <a:ext cx="9329654" cy="5989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71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2000" fill="hold"/>
                                        <p:tgtEl>
                                          <p:spTgt spid="13314"/>
                                        </p:tgtEl>
                                        <p:attrNameLst>
                                          <p:attrName>ppt_w</p:attrName>
                                        </p:attrNameLst>
                                      </p:cBhvr>
                                      <p:tavLst>
                                        <p:tav tm="0">
                                          <p:val>
                                            <p:fltVal val="0"/>
                                          </p:val>
                                        </p:tav>
                                        <p:tav tm="100000">
                                          <p:val>
                                            <p:strVal val="#ppt_w"/>
                                          </p:val>
                                        </p:tav>
                                      </p:tavLst>
                                    </p:anim>
                                    <p:anim calcmode="lin" valueType="num">
                                      <p:cBhvr>
                                        <p:cTn id="8" dur="2000" fill="hold"/>
                                        <p:tgtEl>
                                          <p:spTgt spid="13314"/>
                                        </p:tgtEl>
                                        <p:attrNameLst>
                                          <p:attrName>ppt_h</p:attrName>
                                        </p:attrNameLst>
                                      </p:cBhvr>
                                      <p:tavLst>
                                        <p:tav tm="0">
                                          <p:val>
                                            <p:fltVal val="0"/>
                                          </p:val>
                                        </p:tav>
                                        <p:tav tm="100000">
                                          <p:val>
                                            <p:strVal val="#ppt_h"/>
                                          </p:val>
                                        </p:tav>
                                      </p:tavLst>
                                    </p:anim>
                                    <p:anim calcmode="lin" valueType="num">
                                      <p:cBhvr>
                                        <p:cTn id="9" dur="2000" fill="hold"/>
                                        <p:tgtEl>
                                          <p:spTgt spid="13314"/>
                                        </p:tgtEl>
                                        <p:attrNameLst>
                                          <p:attrName>style.rotation</p:attrName>
                                        </p:attrNameLst>
                                      </p:cBhvr>
                                      <p:tavLst>
                                        <p:tav tm="0">
                                          <p:val>
                                            <p:fltVal val="90"/>
                                          </p:val>
                                        </p:tav>
                                        <p:tav tm="100000">
                                          <p:val>
                                            <p:fltVal val="0"/>
                                          </p:val>
                                        </p:tav>
                                      </p:tavLst>
                                    </p:anim>
                                    <p:animEffect transition="in" filter="fade">
                                      <p:cBhvr>
                                        <p:cTn id="10"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44BA48-4E8C-CF77-66DE-C73DE6D0A358}"/>
              </a:ext>
            </a:extLst>
          </p:cNvPr>
          <p:cNvSpPr txBox="1"/>
          <p:nvPr/>
        </p:nvSpPr>
        <p:spPr>
          <a:xfrm>
            <a:off x="864791" y="987582"/>
            <a:ext cx="10805148" cy="4154984"/>
          </a:xfrm>
          <a:prstGeom prst="rect">
            <a:avLst/>
          </a:prstGeom>
          <a:noFill/>
        </p:spPr>
        <p:txBody>
          <a:bodyPr wrap="square">
            <a:spAutoFit/>
          </a:bodyPr>
          <a:lstStyle/>
          <a:p>
            <a:pPr marL="457200" marR="457200">
              <a:spcBef>
                <a:spcPts val="0"/>
              </a:spcBef>
              <a:spcAft>
                <a:spcPts val="0"/>
              </a:spcAft>
            </a:pPr>
            <a:r>
              <a:rPr lang="en-US" sz="4400" b="1" i="1" dirty="0">
                <a:effectLst/>
                <a:latin typeface="Times New Roman" panose="02020603050405020304" pitchFamily="18" charset="0"/>
                <a:ea typeface="Times New Roman" panose="02020603050405020304" pitchFamily="18" charset="0"/>
              </a:rPr>
              <a:t>“A boss creates fear, a leader confidence. A boss fixes blame; a leader corrects mistakes. </a:t>
            </a:r>
          </a:p>
          <a:p>
            <a:pPr marL="457200" marR="457200">
              <a:spcBef>
                <a:spcPts val="0"/>
              </a:spcBef>
              <a:spcAft>
                <a:spcPts val="0"/>
              </a:spcAft>
            </a:pPr>
            <a:r>
              <a:rPr lang="en-US" sz="4400" b="1" i="1" dirty="0">
                <a:effectLst/>
                <a:latin typeface="Times New Roman" panose="02020603050405020304" pitchFamily="18" charset="0"/>
                <a:ea typeface="Times New Roman" panose="02020603050405020304" pitchFamily="18" charset="0"/>
              </a:rPr>
              <a:t>A boss knows all; a leader asks questions. A boss makes work drudgery; a leader makes it interesting.”</a:t>
            </a:r>
            <a:endParaRPr lang="en-US" sz="44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A5D37870-DDA7-2A07-8896-137254E40F3D}"/>
              </a:ext>
            </a:extLst>
          </p:cNvPr>
          <p:cNvSpPr txBox="1"/>
          <p:nvPr/>
        </p:nvSpPr>
        <p:spPr>
          <a:xfrm>
            <a:off x="3420533" y="5561169"/>
            <a:ext cx="6096000" cy="830997"/>
          </a:xfrm>
          <a:prstGeom prst="rect">
            <a:avLst/>
          </a:prstGeom>
          <a:noFill/>
        </p:spPr>
        <p:txBody>
          <a:bodyPr wrap="square">
            <a:spAutoFit/>
          </a:bodyPr>
          <a:lstStyle/>
          <a:p>
            <a:pPr marL="457200" marR="457200" algn="ctr">
              <a:spcBef>
                <a:spcPts val="0"/>
              </a:spcBef>
              <a:spcAft>
                <a:spcPts val="0"/>
              </a:spcAft>
            </a:pPr>
            <a:r>
              <a:rPr lang="en-US" sz="2400" b="1" dirty="0">
                <a:effectLst/>
                <a:latin typeface="Times New Roman" panose="02020603050405020304" pitchFamily="18" charset="0"/>
                <a:ea typeface="Times New Roman" panose="02020603050405020304" pitchFamily="18" charset="0"/>
              </a:rPr>
              <a:t>Russell H Ewing</a:t>
            </a:r>
            <a:endParaRPr lang="en-US" sz="24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2400" b="1" dirty="0">
                <a:effectLst/>
                <a:latin typeface="Times New Roman" panose="02020603050405020304" pitchFamily="18" charset="0"/>
                <a:ea typeface="Times New Roman" panose="02020603050405020304" pitchFamily="18" charset="0"/>
              </a:rPr>
              <a:t>British Journalist</a:t>
            </a:r>
            <a:endParaRPr lang="en-US" sz="2400" dirty="0">
              <a:effectLst/>
              <a:latin typeface="Times New Roman" panose="02020603050405020304" pitchFamily="18" charset="0"/>
              <a:ea typeface="Times New Roman" panose="02020603050405020304" pitchFamily="18" charset="0"/>
            </a:endParaRPr>
          </a:p>
        </p:txBody>
      </p:sp>
      <p:pic>
        <p:nvPicPr>
          <p:cNvPr id="2" name="“A boss creates fear, a leader confidence.">
            <a:hlinkClick r:id="" action="ppaction://media"/>
            <a:extLst>
              <a:ext uri="{FF2B5EF4-FFF2-40B4-BE49-F238E27FC236}">
                <a16:creationId xmlns:a16="http://schemas.microsoft.com/office/drawing/2014/main" id="{C309E65F-AB1C-FB7F-5844-AE3703200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76453" y="380553"/>
            <a:ext cx="487363" cy="487363"/>
          </a:xfrm>
          <a:prstGeom prst="rect">
            <a:avLst/>
          </a:prstGeom>
        </p:spPr>
      </p:pic>
    </p:spTree>
    <p:extLst>
      <p:ext uri="{BB962C8B-B14F-4D97-AF65-F5344CB8AC3E}">
        <p14:creationId xmlns:p14="http://schemas.microsoft.com/office/powerpoint/2010/main" val="13463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10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7501"/>
                            </p:stCondLst>
                            <p:childTnLst>
                              <p:par>
                                <p:cTn id="8" presetID="1" presetClass="entr" presetSubtype="0" fill="hold" nodeType="afterEffect">
                                  <p:stCondLst>
                                    <p:cond delay="0"/>
                                  </p:stCondLst>
                                  <p:iterate type="lt">
                                    <p:tmAbs val="100"/>
                                  </p:iterate>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460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8A20A5A-65DE-30AE-099C-E7EBF699C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91" y="2070084"/>
            <a:ext cx="5184975" cy="3888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BCC7DB-5DBC-3DD6-6776-6063531900C2}"/>
              </a:ext>
            </a:extLst>
          </p:cNvPr>
          <p:cNvSpPr txBox="1"/>
          <p:nvPr/>
        </p:nvSpPr>
        <p:spPr>
          <a:xfrm>
            <a:off x="6963994" y="2220160"/>
            <a:ext cx="4449072" cy="3170099"/>
          </a:xfrm>
          <a:prstGeom prst="rect">
            <a:avLst/>
          </a:prstGeom>
          <a:noFill/>
        </p:spPr>
        <p:txBody>
          <a:bodyPr wrap="square">
            <a:spAutoFit/>
          </a:bodyPr>
          <a:lstStyle/>
          <a:p>
            <a:r>
              <a:rPr lang="en-US" sz="4000" b="1" dirty="0">
                <a:latin typeface="Times New Roman" panose="02020603050405020304" pitchFamily="18" charset="0"/>
                <a:ea typeface="Times New Roman" panose="02020603050405020304" pitchFamily="18" charset="0"/>
              </a:rPr>
              <a:t>The ship’s engineer, who mans his station far below deck, provides the power. </a:t>
            </a:r>
            <a:endParaRPr lang="en-US" sz="4000" b="1" dirty="0"/>
          </a:p>
        </p:txBody>
      </p:sp>
    </p:spTree>
    <p:custDataLst>
      <p:tags r:id="rId1"/>
    </p:custDataLst>
    <p:extLst>
      <p:ext uri="{BB962C8B-B14F-4D97-AF65-F5344CB8AC3E}">
        <p14:creationId xmlns:p14="http://schemas.microsoft.com/office/powerpoint/2010/main" val="289798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31066C0-758A-36C4-5CC1-0A18611BD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936" y="1484408"/>
            <a:ext cx="3388207" cy="45132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EF0076-97E1-CB37-3D5C-E223BD3557AA}"/>
              </a:ext>
            </a:extLst>
          </p:cNvPr>
          <p:cNvSpPr txBox="1"/>
          <p:nvPr/>
        </p:nvSpPr>
        <p:spPr>
          <a:xfrm>
            <a:off x="5926665" y="2459504"/>
            <a:ext cx="5571067" cy="1938992"/>
          </a:xfrm>
          <a:prstGeom prst="rect">
            <a:avLst/>
          </a:prstGeom>
          <a:noFill/>
        </p:spPr>
        <p:txBody>
          <a:bodyPr wrap="square">
            <a:spAutoFit/>
          </a:bodyPr>
          <a:lstStyle/>
          <a:p>
            <a:pPr>
              <a:spcBef>
                <a:spcPts val="618"/>
              </a:spcBef>
              <a:spcAft>
                <a:spcPts val="618"/>
              </a:spcAft>
            </a:pPr>
            <a:r>
              <a:rPr lang="en-US" sz="4000" b="1" dirty="0">
                <a:latin typeface="Times New Roman" panose="02020603050405020304" pitchFamily="18" charset="0"/>
                <a:ea typeface="Times New Roman" panose="02020603050405020304" pitchFamily="18" charset="0"/>
              </a:rPr>
              <a:t>The captain on the bridge determines the direction and the speed.</a:t>
            </a:r>
          </a:p>
        </p:txBody>
      </p:sp>
    </p:spTree>
    <p:custDataLst>
      <p:tags r:id="rId1"/>
    </p:custDataLst>
    <p:extLst>
      <p:ext uri="{BB962C8B-B14F-4D97-AF65-F5344CB8AC3E}">
        <p14:creationId xmlns:p14="http://schemas.microsoft.com/office/powerpoint/2010/main" val="377405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99D796-C7B4-B114-0856-D9977891B56D}"/>
              </a:ext>
            </a:extLst>
          </p:cNvPr>
          <p:cNvSpPr txBox="1"/>
          <p:nvPr/>
        </p:nvSpPr>
        <p:spPr>
          <a:xfrm>
            <a:off x="6219874" y="1905504"/>
            <a:ext cx="5528178" cy="3046988"/>
          </a:xfrm>
          <a:prstGeom prst="rect">
            <a:avLst/>
          </a:prstGeom>
          <a:noFill/>
        </p:spPr>
        <p:txBody>
          <a:bodyPr wrap="square">
            <a:spAutoFit/>
          </a:bodyPr>
          <a:lstStyle/>
          <a:p>
            <a:pPr marL="457200" marR="0">
              <a:spcBef>
                <a:spcPts val="0"/>
              </a:spcBef>
              <a:spcAft>
                <a:spcPts val="0"/>
              </a:spcAft>
            </a:pPr>
            <a:r>
              <a:rPr lang="en-US" sz="4800" b="1" i="1" dirty="0">
                <a:effectLst/>
                <a:latin typeface="Times New Roman" panose="02020603050405020304" pitchFamily="18" charset="0"/>
                <a:ea typeface="Times New Roman" panose="02020603050405020304" pitchFamily="18" charset="0"/>
              </a:rPr>
              <a:t>“We run this company on </a:t>
            </a:r>
            <a:r>
              <a:rPr lang="en-US" sz="4400" b="1" i="1" dirty="0">
                <a:effectLst/>
                <a:latin typeface="Times New Roman" panose="02020603050405020304" pitchFamily="18" charset="0"/>
                <a:ea typeface="Times New Roman" panose="02020603050405020304" pitchFamily="18" charset="0"/>
              </a:rPr>
              <a:t>questions</a:t>
            </a:r>
            <a:r>
              <a:rPr lang="en-US" sz="4800" b="1" i="1" dirty="0">
                <a:effectLst/>
                <a:latin typeface="Times New Roman" panose="02020603050405020304" pitchFamily="18" charset="0"/>
                <a:ea typeface="Times New Roman" panose="02020603050405020304" pitchFamily="18" charset="0"/>
              </a:rPr>
              <a:t>, not answers.”</a:t>
            </a:r>
            <a:endParaRPr lang="en-US" sz="4800" dirty="0">
              <a:effectLst/>
              <a:latin typeface="Times New Roman" panose="02020603050405020304" pitchFamily="18" charset="0"/>
              <a:ea typeface="Times New Roman" panose="02020603050405020304" pitchFamily="18" charset="0"/>
            </a:endParaRPr>
          </a:p>
        </p:txBody>
      </p:sp>
      <p:pic>
        <p:nvPicPr>
          <p:cNvPr id="15362" name="Picture 2" descr="Eric Schmidt">
            <a:extLst>
              <a:ext uri="{FF2B5EF4-FFF2-40B4-BE49-F238E27FC236}">
                <a16:creationId xmlns:a16="http://schemas.microsoft.com/office/drawing/2014/main" id="{04F3EC1C-97C9-603C-81C9-A93B0A9C1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024" y="1108961"/>
            <a:ext cx="4640073" cy="4640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1C8D71-AD75-47E9-D240-F8C039693CF3}"/>
              </a:ext>
            </a:extLst>
          </p:cNvPr>
          <p:cNvSpPr txBox="1"/>
          <p:nvPr/>
        </p:nvSpPr>
        <p:spPr>
          <a:xfrm>
            <a:off x="1998919" y="5904038"/>
            <a:ext cx="3054281" cy="707886"/>
          </a:xfrm>
          <a:prstGeom prst="rect">
            <a:avLst/>
          </a:prstGeom>
          <a:noFill/>
        </p:spPr>
        <p:txBody>
          <a:bodyPr wrap="square">
            <a:spAutoFit/>
          </a:bodyPr>
          <a:lstStyle/>
          <a:p>
            <a:pPr marL="0" marR="457200" algn="ctr">
              <a:spcBef>
                <a:spcPts val="0"/>
              </a:spcBef>
              <a:spcAft>
                <a:spcPts val="0"/>
              </a:spcAft>
            </a:pPr>
            <a:r>
              <a:rPr lang="en-US" sz="2000" b="1" i="1" dirty="0">
                <a:effectLst/>
                <a:latin typeface="Times New Roman" panose="02020603050405020304" pitchFamily="18" charset="0"/>
                <a:ea typeface="Times New Roman" panose="02020603050405020304" pitchFamily="18" charset="0"/>
              </a:rPr>
              <a:t>Eric Schmidt, </a:t>
            </a:r>
            <a:endParaRPr lang="en-US" sz="2000" dirty="0">
              <a:effectLst/>
              <a:latin typeface="Times New Roman" panose="02020603050405020304" pitchFamily="18" charset="0"/>
              <a:ea typeface="Times New Roman" panose="02020603050405020304" pitchFamily="18" charset="0"/>
            </a:endParaRPr>
          </a:p>
          <a:p>
            <a:pPr marL="0" marR="457200" algn="ctr">
              <a:spcBef>
                <a:spcPts val="0"/>
              </a:spcBef>
              <a:spcAft>
                <a:spcPts val="0"/>
              </a:spcAft>
            </a:pPr>
            <a:r>
              <a:rPr lang="en-US" sz="2000" b="1" i="1" dirty="0">
                <a:effectLst/>
                <a:latin typeface="Times New Roman" panose="02020603050405020304" pitchFamily="18" charset="0"/>
                <a:ea typeface="Times New Roman" panose="02020603050405020304" pitchFamily="18" charset="0"/>
              </a:rPr>
              <a:t>CEO of Google</a:t>
            </a:r>
            <a:endParaRPr lang="en-US" sz="2000" dirty="0">
              <a:effectLst/>
              <a:latin typeface="Times New Roman" panose="02020603050405020304" pitchFamily="18" charset="0"/>
              <a:ea typeface="Times New Roman" panose="02020603050405020304" pitchFamily="18" charset="0"/>
            </a:endParaRPr>
          </a:p>
        </p:txBody>
      </p:sp>
      <p:pic>
        <p:nvPicPr>
          <p:cNvPr id="2" name="We run this company on questions, not answers.">
            <a:hlinkClick r:id="" action="ppaction://media"/>
            <a:extLst>
              <a:ext uri="{FF2B5EF4-FFF2-40B4-BE49-F238E27FC236}">
                <a16:creationId xmlns:a16="http://schemas.microsoft.com/office/drawing/2014/main" id="{B0C1B3C5-69BE-09E9-63D4-0B0CD644A1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8300" y="6124561"/>
            <a:ext cx="487363" cy="487363"/>
          </a:xfrm>
          <a:prstGeom prst="rect">
            <a:avLst/>
          </a:prstGeom>
        </p:spPr>
      </p:pic>
    </p:spTree>
    <p:custDataLst>
      <p:tags r:id="rId1"/>
    </p:custDataLst>
    <p:extLst>
      <p:ext uri="{BB962C8B-B14F-4D97-AF65-F5344CB8AC3E}">
        <p14:creationId xmlns:p14="http://schemas.microsoft.com/office/powerpoint/2010/main" val="22047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218" name="Picture 2" descr="How to Prepare to Testify as Witness in a Trial | Law Office of Laurie M.  Wasserman">
            <a:extLst>
              <a:ext uri="{FF2B5EF4-FFF2-40B4-BE49-F238E27FC236}">
                <a16:creationId xmlns:a16="http://schemas.microsoft.com/office/drawing/2014/main" id="{1709C5FC-599A-2205-5EC4-0702F869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885824"/>
            <a:ext cx="7637162"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82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picture containing text, nature, mountain, ravine&#10;&#10;Description automatically generated">
            <a:extLst>
              <a:ext uri="{FF2B5EF4-FFF2-40B4-BE49-F238E27FC236}">
                <a16:creationId xmlns:a16="http://schemas.microsoft.com/office/drawing/2014/main" id="{04B7DB28-2030-F6B0-8F28-B23C70195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00" y="957261"/>
            <a:ext cx="11150600" cy="4943475"/>
          </a:xfrm>
          <a:prstGeom prst="rect">
            <a:avLst/>
          </a:prstGeom>
        </p:spPr>
      </p:pic>
      <p:pic>
        <p:nvPicPr>
          <p:cNvPr id="2" name="He who aks a question">
            <a:hlinkClick r:id="" action="ppaction://media"/>
            <a:extLst>
              <a:ext uri="{FF2B5EF4-FFF2-40B4-BE49-F238E27FC236}">
                <a16:creationId xmlns:a16="http://schemas.microsoft.com/office/drawing/2014/main" id="{2555C1B2-98D4-71ED-2FA1-DBF1C633E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7846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sed-ended">
            <a:hlinkClick r:id="" action="ppaction://media"/>
            <a:extLst>
              <a:ext uri="{FF2B5EF4-FFF2-40B4-BE49-F238E27FC236}">
                <a16:creationId xmlns:a16="http://schemas.microsoft.com/office/drawing/2014/main" id="{A415C18D-7F95-B2B6-B5DC-41D87CA73D3B}"/>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rot="4286717">
            <a:off x="14646647" y="-102356"/>
            <a:ext cx="244475" cy="244475"/>
          </a:xfrm>
          <a:prstGeom prst="rect">
            <a:avLst/>
          </a:prstGeom>
        </p:spPr>
      </p:pic>
      <p:pic>
        <p:nvPicPr>
          <p:cNvPr id="4" name="Open-ended">
            <a:hlinkClick r:id="" action="ppaction://media"/>
            <a:extLst>
              <a:ext uri="{FF2B5EF4-FFF2-40B4-BE49-F238E27FC236}">
                <a16:creationId xmlns:a16="http://schemas.microsoft.com/office/drawing/2014/main" id="{5D6B2AB8-34FC-4D7C-44E3-FDA635570A0E}"/>
              </a:ext>
            </a:extLst>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rot="4286717">
            <a:off x="14684335" y="1050525"/>
            <a:ext cx="301030" cy="301030"/>
          </a:xfrm>
          <a:prstGeom prst="rect">
            <a:avLst/>
          </a:prstGeom>
        </p:spPr>
      </p:pic>
      <p:pic>
        <p:nvPicPr>
          <p:cNvPr id="6" name="Choice">
            <a:hlinkClick r:id="" action="ppaction://media"/>
            <a:extLst>
              <a:ext uri="{FF2B5EF4-FFF2-40B4-BE49-F238E27FC236}">
                <a16:creationId xmlns:a16="http://schemas.microsoft.com/office/drawing/2014/main" id="{1CCD6148-E63E-66D7-D45B-A8CFE2FE31A6}"/>
              </a:ext>
            </a:extLst>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rot="4286717">
            <a:off x="14591169" y="1562234"/>
            <a:ext cx="487363" cy="487363"/>
          </a:xfrm>
          <a:prstGeom prst="rect">
            <a:avLst/>
          </a:prstGeom>
        </p:spPr>
      </p:pic>
      <p:pic>
        <p:nvPicPr>
          <p:cNvPr id="8" name="Narrowing">
            <a:hlinkClick r:id="" action="ppaction://media"/>
            <a:extLst>
              <a:ext uri="{FF2B5EF4-FFF2-40B4-BE49-F238E27FC236}">
                <a16:creationId xmlns:a16="http://schemas.microsoft.com/office/drawing/2014/main" id="{8065C733-AC46-6373-1345-0D2A3690EA3D}"/>
              </a:ext>
            </a:extLst>
          </p:cNvPr>
          <p:cNvPicPr>
            <a:picLocks noChangeAspect="1"/>
          </p:cNvPicPr>
          <p:nvPr>
            <a:audioFile r:link="rId9"/>
            <p:extLst>
              <p:ext uri="{DAA4B4D4-6D71-4841-9C94-3DE7FCFB9230}">
                <p14:media xmlns:p14="http://schemas.microsoft.com/office/powerpoint/2010/main" r:embed="rId8"/>
              </p:ext>
            </p:extLst>
          </p:nvPr>
        </p:nvPicPr>
        <p:blipFill>
          <a:blip r:embed="rId20"/>
          <a:stretch>
            <a:fillRect/>
          </a:stretch>
        </p:blipFill>
        <p:spPr>
          <a:xfrm rot="4286717">
            <a:off x="14525204" y="2281617"/>
            <a:ext cx="487363" cy="487363"/>
          </a:xfrm>
          <a:prstGeom prst="rect">
            <a:avLst/>
          </a:prstGeom>
        </p:spPr>
      </p:pic>
      <p:pic>
        <p:nvPicPr>
          <p:cNvPr id="14" name="Multiple Choice">
            <a:hlinkClick r:id="" action="ppaction://media"/>
            <a:extLst>
              <a:ext uri="{FF2B5EF4-FFF2-40B4-BE49-F238E27FC236}">
                <a16:creationId xmlns:a16="http://schemas.microsoft.com/office/drawing/2014/main" id="{B1D532EA-DF94-F863-66E0-91DE3041309F}"/>
              </a:ext>
            </a:extLst>
          </p:cNvPr>
          <p:cNvPicPr>
            <a:picLocks noChangeAspect="1"/>
          </p:cNvPicPr>
          <p:nvPr>
            <a:audioFile r:link="rId11"/>
            <p:extLst>
              <p:ext uri="{DAA4B4D4-6D71-4841-9C94-3DE7FCFB9230}">
                <p14:media xmlns:p14="http://schemas.microsoft.com/office/powerpoint/2010/main" r:embed="rId10"/>
              </p:ext>
            </p:extLst>
          </p:nvPr>
        </p:nvPicPr>
        <p:blipFill>
          <a:blip r:embed="rId20"/>
          <a:stretch>
            <a:fillRect/>
          </a:stretch>
        </p:blipFill>
        <p:spPr>
          <a:xfrm rot="4286717">
            <a:off x="14513012" y="2834601"/>
            <a:ext cx="480521" cy="480521"/>
          </a:xfrm>
          <a:prstGeom prst="rect">
            <a:avLst/>
          </a:prstGeom>
        </p:spPr>
      </p:pic>
      <p:pic>
        <p:nvPicPr>
          <p:cNvPr id="15" name="Comparative">
            <a:hlinkClick r:id="" action="ppaction://media"/>
            <a:extLst>
              <a:ext uri="{FF2B5EF4-FFF2-40B4-BE49-F238E27FC236}">
                <a16:creationId xmlns:a16="http://schemas.microsoft.com/office/drawing/2014/main" id="{9011EB18-3D2D-519A-D827-874919C9E0C0}"/>
              </a:ext>
            </a:extLst>
          </p:cNvPr>
          <p:cNvPicPr>
            <a:picLocks noChangeAspect="1"/>
          </p:cNvPicPr>
          <p:nvPr>
            <a:audioFile r:link="rId13"/>
            <p:extLst>
              <p:ext uri="{DAA4B4D4-6D71-4841-9C94-3DE7FCFB9230}">
                <p14:media xmlns:p14="http://schemas.microsoft.com/office/powerpoint/2010/main" r:embed="rId12"/>
              </p:ext>
            </p:extLst>
          </p:nvPr>
        </p:nvPicPr>
        <p:blipFill>
          <a:blip r:embed="rId20"/>
          <a:stretch>
            <a:fillRect/>
          </a:stretch>
        </p:blipFill>
        <p:spPr>
          <a:xfrm rot="4286717">
            <a:off x="14421656" y="4326357"/>
            <a:ext cx="487363" cy="487363"/>
          </a:xfrm>
          <a:prstGeom prst="rect">
            <a:avLst/>
          </a:prstGeom>
        </p:spPr>
      </p:pic>
      <p:pic>
        <p:nvPicPr>
          <p:cNvPr id="16" name="Confirming">
            <a:hlinkClick r:id="" action="ppaction://media"/>
            <a:extLst>
              <a:ext uri="{FF2B5EF4-FFF2-40B4-BE49-F238E27FC236}">
                <a16:creationId xmlns:a16="http://schemas.microsoft.com/office/drawing/2014/main" id="{B8BA31CD-3CDD-B99B-2DF0-F3D52BDB7E7E}"/>
              </a:ext>
            </a:extLst>
          </p:cNvPr>
          <p:cNvPicPr>
            <a:picLocks noChangeAspect="1"/>
          </p:cNvPicPr>
          <p:nvPr>
            <a:audioFile r:link="rId15"/>
            <p:extLst>
              <p:ext uri="{DAA4B4D4-6D71-4841-9C94-3DE7FCFB9230}">
                <p14:media xmlns:p14="http://schemas.microsoft.com/office/powerpoint/2010/main" r:embed="rId14"/>
              </p:ext>
            </p:extLst>
          </p:nvPr>
        </p:nvPicPr>
        <p:blipFill>
          <a:blip r:embed="rId20"/>
          <a:stretch>
            <a:fillRect/>
          </a:stretch>
        </p:blipFill>
        <p:spPr>
          <a:xfrm rot="4286717">
            <a:off x="14402402" y="4932302"/>
            <a:ext cx="487363" cy="487363"/>
          </a:xfrm>
          <a:prstGeom prst="rect">
            <a:avLst/>
          </a:prstGeom>
        </p:spPr>
      </p:pic>
      <p:pic>
        <p:nvPicPr>
          <p:cNvPr id="17" name="Rhetorical">
            <a:hlinkClick r:id="" action="ppaction://media"/>
            <a:extLst>
              <a:ext uri="{FF2B5EF4-FFF2-40B4-BE49-F238E27FC236}">
                <a16:creationId xmlns:a16="http://schemas.microsoft.com/office/drawing/2014/main" id="{D390C197-CE89-DEA7-6DB1-1B5AA16F763C}"/>
              </a:ext>
            </a:extLst>
          </p:cNvPr>
          <p:cNvPicPr>
            <a:picLocks noChangeAspect="1"/>
          </p:cNvPicPr>
          <p:nvPr>
            <a:audioFile r:link="rId17"/>
            <p:extLst>
              <p:ext uri="{DAA4B4D4-6D71-4841-9C94-3DE7FCFB9230}">
                <p14:media xmlns:p14="http://schemas.microsoft.com/office/powerpoint/2010/main" r:embed="rId16"/>
              </p:ext>
            </p:extLst>
          </p:nvPr>
        </p:nvPicPr>
        <p:blipFill>
          <a:blip r:embed="rId20"/>
          <a:stretch>
            <a:fillRect/>
          </a:stretch>
        </p:blipFill>
        <p:spPr>
          <a:xfrm rot="4286717">
            <a:off x="14440653" y="5722126"/>
            <a:ext cx="487363" cy="487363"/>
          </a:xfrm>
          <a:prstGeom prst="rect">
            <a:avLst/>
          </a:prstGeom>
        </p:spPr>
      </p:pic>
      <p:pic>
        <p:nvPicPr>
          <p:cNvPr id="27650" name="Picture 2">
            <a:extLst>
              <a:ext uri="{FF2B5EF4-FFF2-40B4-BE49-F238E27FC236}">
                <a16:creationId xmlns:a16="http://schemas.microsoft.com/office/drawing/2014/main" id="{2AB0FE02-1753-9296-0B33-4E0D67C75F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1020427"/>
            <a:ext cx="12192000" cy="787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873287-879F-EF5E-E455-CE86B79C2F2C}"/>
              </a:ext>
            </a:extLst>
          </p:cNvPr>
          <p:cNvSpPr txBox="1"/>
          <p:nvPr/>
        </p:nvSpPr>
        <p:spPr>
          <a:xfrm>
            <a:off x="863600" y="140143"/>
            <a:ext cx="5232400"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Closed-ended</a:t>
            </a:r>
          </a:p>
        </p:txBody>
      </p:sp>
      <p:sp>
        <p:nvSpPr>
          <p:cNvPr id="5" name="TextBox 4">
            <a:extLst>
              <a:ext uri="{FF2B5EF4-FFF2-40B4-BE49-F238E27FC236}">
                <a16:creationId xmlns:a16="http://schemas.microsoft.com/office/drawing/2014/main" id="{C753B728-2F37-F448-25E8-B59492C18F49}"/>
              </a:ext>
            </a:extLst>
          </p:cNvPr>
          <p:cNvSpPr txBox="1"/>
          <p:nvPr/>
        </p:nvSpPr>
        <p:spPr>
          <a:xfrm>
            <a:off x="880534" y="936724"/>
            <a:ext cx="6231466"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Open-ended</a:t>
            </a:r>
            <a:endParaRPr lang="en-US" sz="1800" b="1" dirty="0">
              <a:solidFill>
                <a:schemeClr val="accent6">
                  <a:lumMod val="50000"/>
                </a:schemeClr>
              </a:solidFill>
            </a:endParaRPr>
          </a:p>
        </p:txBody>
      </p:sp>
      <p:sp>
        <p:nvSpPr>
          <p:cNvPr id="7" name="TextBox 6">
            <a:extLst>
              <a:ext uri="{FF2B5EF4-FFF2-40B4-BE49-F238E27FC236}">
                <a16:creationId xmlns:a16="http://schemas.microsoft.com/office/drawing/2014/main" id="{9D9EAF41-4D41-4128-C1E4-1FC4DADB2167}"/>
              </a:ext>
            </a:extLst>
          </p:cNvPr>
          <p:cNvSpPr txBox="1"/>
          <p:nvPr/>
        </p:nvSpPr>
        <p:spPr>
          <a:xfrm>
            <a:off x="863600" y="1802137"/>
            <a:ext cx="6231466"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Choice</a:t>
            </a:r>
            <a:r>
              <a:rPr lang="en-US" sz="4800" dirty="0">
                <a:solidFill>
                  <a:schemeClr val="accent6">
                    <a:lumMod val="50000"/>
                  </a:schemeClr>
                </a:solidFill>
              </a:rPr>
              <a:t> </a:t>
            </a:r>
          </a:p>
        </p:txBody>
      </p:sp>
      <p:sp>
        <p:nvSpPr>
          <p:cNvPr id="9" name="TextBox 8">
            <a:extLst>
              <a:ext uri="{FF2B5EF4-FFF2-40B4-BE49-F238E27FC236}">
                <a16:creationId xmlns:a16="http://schemas.microsoft.com/office/drawing/2014/main" id="{B101A124-51AE-3816-1069-81D036B26BEE}"/>
              </a:ext>
            </a:extLst>
          </p:cNvPr>
          <p:cNvSpPr txBox="1"/>
          <p:nvPr/>
        </p:nvSpPr>
        <p:spPr>
          <a:xfrm>
            <a:off x="863600" y="2525299"/>
            <a:ext cx="6096000"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Narrowing</a:t>
            </a:r>
          </a:p>
        </p:txBody>
      </p:sp>
      <p:sp>
        <p:nvSpPr>
          <p:cNvPr id="10" name="TextBox 9">
            <a:extLst>
              <a:ext uri="{FF2B5EF4-FFF2-40B4-BE49-F238E27FC236}">
                <a16:creationId xmlns:a16="http://schemas.microsoft.com/office/drawing/2014/main" id="{E027E97F-342A-F4A5-51C4-2B16880AC861}"/>
              </a:ext>
            </a:extLst>
          </p:cNvPr>
          <p:cNvSpPr txBox="1"/>
          <p:nvPr/>
        </p:nvSpPr>
        <p:spPr>
          <a:xfrm>
            <a:off x="863600" y="3340788"/>
            <a:ext cx="6096000"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Multiple Choice</a:t>
            </a:r>
          </a:p>
        </p:txBody>
      </p:sp>
      <p:sp>
        <p:nvSpPr>
          <p:cNvPr id="11" name="TextBox 10">
            <a:extLst>
              <a:ext uri="{FF2B5EF4-FFF2-40B4-BE49-F238E27FC236}">
                <a16:creationId xmlns:a16="http://schemas.microsoft.com/office/drawing/2014/main" id="{C0CF2DC6-FEF1-ACCB-648C-1F53C3EE49DD}"/>
              </a:ext>
            </a:extLst>
          </p:cNvPr>
          <p:cNvSpPr txBox="1"/>
          <p:nvPr/>
        </p:nvSpPr>
        <p:spPr>
          <a:xfrm>
            <a:off x="863600" y="4120353"/>
            <a:ext cx="6096000"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Comparative</a:t>
            </a:r>
          </a:p>
        </p:txBody>
      </p:sp>
      <p:sp>
        <p:nvSpPr>
          <p:cNvPr id="12" name="TextBox 11">
            <a:extLst>
              <a:ext uri="{FF2B5EF4-FFF2-40B4-BE49-F238E27FC236}">
                <a16:creationId xmlns:a16="http://schemas.microsoft.com/office/drawing/2014/main" id="{EE0F301F-D29C-DBB5-7967-6C91D45A5B3D}"/>
              </a:ext>
            </a:extLst>
          </p:cNvPr>
          <p:cNvSpPr txBox="1"/>
          <p:nvPr/>
        </p:nvSpPr>
        <p:spPr>
          <a:xfrm>
            <a:off x="863600" y="4843811"/>
            <a:ext cx="6096000"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Confirming</a:t>
            </a:r>
          </a:p>
        </p:txBody>
      </p:sp>
      <p:sp>
        <p:nvSpPr>
          <p:cNvPr id="13" name="TextBox 12">
            <a:extLst>
              <a:ext uri="{FF2B5EF4-FFF2-40B4-BE49-F238E27FC236}">
                <a16:creationId xmlns:a16="http://schemas.microsoft.com/office/drawing/2014/main" id="{B9EDB322-6B70-4F1C-294F-E95367BF3538}"/>
              </a:ext>
            </a:extLst>
          </p:cNvPr>
          <p:cNvSpPr txBox="1"/>
          <p:nvPr/>
        </p:nvSpPr>
        <p:spPr>
          <a:xfrm>
            <a:off x="880534" y="5633246"/>
            <a:ext cx="6096000" cy="830997"/>
          </a:xfrm>
          <a:prstGeom prst="rect">
            <a:avLst/>
          </a:prstGeom>
          <a:noFill/>
        </p:spPr>
        <p:txBody>
          <a:bodyPr wrap="square">
            <a:spAutoFit/>
          </a:bodyPr>
          <a:lstStyle/>
          <a:p>
            <a:pPr marL="285750" indent="-285750">
              <a:buFont typeface="Arial" panose="020B0604020202020204" pitchFamily="34" charset="0"/>
              <a:buChar char="•"/>
            </a:pPr>
            <a:r>
              <a:rPr lang="en-US" sz="4800" b="1" dirty="0">
                <a:solidFill>
                  <a:schemeClr val="accent6">
                    <a:lumMod val="50000"/>
                  </a:schemeClr>
                </a:solidFill>
              </a:rPr>
              <a:t>Rhetorical</a:t>
            </a:r>
          </a:p>
        </p:txBody>
      </p:sp>
    </p:spTree>
    <p:custDataLst>
      <p:tags r:id="rId1"/>
    </p:custDataLst>
    <p:extLst>
      <p:ext uri="{BB962C8B-B14F-4D97-AF65-F5344CB8AC3E}">
        <p14:creationId xmlns:p14="http://schemas.microsoft.com/office/powerpoint/2010/main" val="36076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36" fill="hold"/>
                                        <p:tgtEl>
                                          <p:spTgt spid="2"/>
                                        </p:tgtEl>
                                      </p:cBhvr>
                                    </p:cmd>
                                  </p:childTnLst>
                                </p:cTn>
                              </p:par>
                            </p:childTnLst>
                          </p:cTn>
                        </p:par>
                        <p:par>
                          <p:cTn id="9" fill="hold">
                            <p:stCondLst>
                              <p:cond delay="936"/>
                            </p:stCondLst>
                            <p:childTnLst>
                              <p:par>
                                <p:cTn id="10" presetID="1" presetClass="entr" presetSubtype="0" fill="hold" grpId="0" nodeType="afterEffect">
                                  <p:stCondLst>
                                    <p:cond delay="50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mediacall" presetSubtype="0" fill="hold" nodeType="withEffect">
                                  <p:stCondLst>
                                    <p:cond delay="500"/>
                                  </p:stCondLst>
                                  <p:childTnLst>
                                    <p:cmd type="call" cmd="playFrom(0.0)">
                                      <p:cBhvr>
                                        <p:cTn id="13" dur="984" fill="hold"/>
                                        <p:tgtEl>
                                          <p:spTgt spid="4"/>
                                        </p:tgtEl>
                                      </p:cBhvr>
                                    </p:cmd>
                                  </p:childTnLst>
                                </p:cTn>
                              </p:par>
                            </p:childTnLst>
                          </p:cTn>
                        </p:par>
                        <p:par>
                          <p:cTn id="14" fill="hold">
                            <p:stCondLst>
                              <p:cond delay="2420"/>
                            </p:stCondLst>
                            <p:childTnLst>
                              <p:par>
                                <p:cTn id="15" presetID="1"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mediacall" presetSubtype="0" fill="hold" nodeType="withEffect">
                                  <p:stCondLst>
                                    <p:cond delay="500"/>
                                  </p:stCondLst>
                                  <p:childTnLst>
                                    <p:cmd type="call" cmd="playFrom(0.0)">
                                      <p:cBhvr>
                                        <p:cTn id="18" dur="840" fill="hold"/>
                                        <p:tgtEl>
                                          <p:spTgt spid="6"/>
                                        </p:tgtEl>
                                      </p:cBhvr>
                                    </p:cmd>
                                  </p:childTnLst>
                                </p:cTn>
                              </p:par>
                            </p:childTnLst>
                          </p:cTn>
                        </p:par>
                        <p:par>
                          <p:cTn id="19" fill="hold">
                            <p:stCondLst>
                              <p:cond delay="3760"/>
                            </p:stCondLst>
                            <p:childTnLst>
                              <p:par>
                                <p:cTn id="20" presetID="1" presetClass="entr"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mediacall" presetSubtype="0" fill="hold" nodeType="withEffect">
                                  <p:stCondLst>
                                    <p:cond delay="500"/>
                                  </p:stCondLst>
                                  <p:childTnLst>
                                    <p:cmd type="call" cmd="playFrom(0.0)">
                                      <p:cBhvr>
                                        <p:cTn id="23" dur="1008" fill="hold"/>
                                        <p:tgtEl>
                                          <p:spTgt spid="8"/>
                                        </p:tgtEl>
                                      </p:cBhvr>
                                    </p:cmd>
                                  </p:childTnLst>
                                </p:cTn>
                              </p:par>
                            </p:childTnLst>
                          </p:cTn>
                        </p:par>
                        <p:par>
                          <p:cTn id="24" fill="hold">
                            <p:stCondLst>
                              <p:cond delay="5268"/>
                            </p:stCondLst>
                            <p:childTnLst>
                              <p:par>
                                <p:cTn id="25" presetID="1" presetClass="entr" presetSubtype="0" fill="hold" grpId="0" nodeType="afterEffect">
                                  <p:stCondLst>
                                    <p:cond delay="50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mediacall" presetSubtype="0" fill="hold" nodeType="withEffect">
                                  <p:stCondLst>
                                    <p:cond delay="500"/>
                                  </p:stCondLst>
                                  <p:childTnLst>
                                    <p:cmd type="call" cmd="playFrom(0.0)">
                                      <p:cBhvr>
                                        <p:cTn id="28" dur="1344" fill="hold"/>
                                        <p:tgtEl>
                                          <p:spTgt spid="14"/>
                                        </p:tgtEl>
                                      </p:cBhvr>
                                    </p:cmd>
                                  </p:childTnLst>
                                </p:cTn>
                              </p:par>
                            </p:childTnLst>
                          </p:cTn>
                        </p:par>
                        <p:par>
                          <p:cTn id="29" fill="hold">
                            <p:stCondLst>
                              <p:cond delay="7112"/>
                            </p:stCondLst>
                            <p:childTnLst>
                              <p:par>
                                <p:cTn id="30" presetID="1" presetClass="entr" presetSubtype="0" fill="hold" grpId="0" nodeType="afterEffect">
                                  <p:stCondLst>
                                    <p:cond delay="50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mediacall" presetSubtype="0" fill="hold" nodeType="withEffect">
                                  <p:stCondLst>
                                    <p:cond delay="500"/>
                                  </p:stCondLst>
                                  <p:childTnLst>
                                    <p:cmd type="call" cmd="playFrom(0.0)">
                                      <p:cBhvr>
                                        <p:cTn id="33" dur="1104" fill="hold"/>
                                        <p:tgtEl>
                                          <p:spTgt spid="15"/>
                                        </p:tgtEl>
                                      </p:cBhvr>
                                    </p:cmd>
                                  </p:childTnLst>
                                </p:cTn>
                              </p:par>
                            </p:childTnLst>
                          </p:cTn>
                        </p:par>
                        <p:par>
                          <p:cTn id="34" fill="hold">
                            <p:stCondLst>
                              <p:cond delay="8716"/>
                            </p:stCondLst>
                            <p:childTnLst>
                              <p:par>
                                <p:cTn id="35" presetID="1" presetClass="entr" presetSubtype="0" fill="hold" grpId="0" nodeType="afterEffect">
                                  <p:stCondLst>
                                    <p:cond delay="50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mediacall" presetSubtype="0" fill="hold" nodeType="withEffect">
                                  <p:stCondLst>
                                    <p:cond delay="500"/>
                                  </p:stCondLst>
                                  <p:childTnLst>
                                    <p:cmd type="call" cmd="playFrom(0.0)">
                                      <p:cBhvr>
                                        <p:cTn id="38" dur="1032" fill="hold"/>
                                        <p:tgtEl>
                                          <p:spTgt spid="16"/>
                                        </p:tgtEl>
                                      </p:cBhvr>
                                    </p:cmd>
                                  </p:childTnLst>
                                </p:cTn>
                              </p:par>
                            </p:childTnLst>
                          </p:cTn>
                        </p:par>
                        <p:par>
                          <p:cTn id="39" fill="hold">
                            <p:stCondLst>
                              <p:cond delay="10248"/>
                            </p:stCondLst>
                            <p:childTnLst>
                              <p:par>
                                <p:cTn id="40" presetID="1" presetClass="entr" presetSubtype="0" fill="hold" grpId="0" nodeType="afterEffect">
                                  <p:stCondLst>
                                    <p:cond delay="50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mediacall" presetSubtype="0" fill="hold" nodeType="withEffect">
                                  <p:stCondLst>
                                    <p:cond delay="500"/>
                                  </p:stCondLst>
                                  <p:childTnLst>
                                    <p:cmd type="call" cmd="playFrom(0.0)">
                                      <p:cBhvr>
                                        <p:cTn id="43" dur="98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audio>
              <p:cMediaNode vol="80000">
                <p:cTn id="45" fill="hold" display="0">
                  <p:stCondLst>
                    <p:cond delay="indefinite"/>
                  </p:stCondLst>
                  <p:endCondLst>
                    <p:cond evt="onStopAudio" delay="0">
                      <p:tgtEl>
                        <p:sldTgt/>
                      </p:tgtEl>
                    </p:cond>
                  </p:endCondLst>
                </p:cTn>
                <p:tgtEl>
                  <p:spTgt spid="4"/>
                </p:tgtEl>
              </p:cMediaNode>
            </p:audio>
            <p:audio>
              <p:cMediaNode vol="80000">
                <p:cTn id="46" fill="hold" display="0">
                  <p:stCondLst>
                    <p:cond delay="indefinite"/>
                  </p:stCondLst>
                  <p:endCondLst>
                    <p:cond evt="onStopAudio" delay="0">
                      <p:tgtEl>
                        <p:sldTgt/>
                      </p:tgtEl>
                    </p:cond>
                  </p:endCondLst>
                </p:cTn>
                <p:tgtEl>
                  <p:spTgt spid="6"/>
                </p:tgtEl>
              </p:cMediaNode>
            </p:audio>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14"/>
                </p:tgtEl>
              </p:cMediaNode>
            </p:audio>
            <p:audio>
              <p:cMediaNode vol="80000">
                <p:cTn id="49" fill="hold" display="0">
                  <p:stCondLst>
                    <p:cond delay="indefinite"/>
                  </p:stCondLst>
                  <p:endCondLst>
                    <p:cond evt="onStopAudio" delay="0">
                      <p:tgtEl>
                        <p:sldTgt/>
                      </p:tgtEl>
                    </p:cond>
                  </p:endCondLst>
                </p:cTn>
                <p:tgtEl>
                  <p:spTgt spid="15"/>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3" grpId="0"/>
      <p:bldP spid="5" grpId="0"/>
      <p:bldP spid="7"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88BD24-9561-5F4E-191C-D24E103B4E97}"/>
              </a:ext>
            </a:extLst>
          </p:cNvPr>
          <p:cNvSpPr txBox="1"/>
          <p:nvPr/>
        </p:nvSpPr>
        <p:spPr>
          <a:xfrm>
            <a:off x="935380" y="417014"/>
            <a:ext cx="6094070" cy="646331"/>
          </a:xfrm>
          <a:prstGeom prst="rect">
            <a:avLst/>
          </a:prstGeom>
          <a:noFill/>
        </p:spPr>
        <p:txBody>
          <a:bodyPr wrap="square">
            <a:spAutoFit/>
          </a:bodyPr>
          <a:lstStyle/>
          <a:p>
            <a:r>
              <a:rPr lang="en-US" sz="3600" dirty="0">
                <a:effectLst/>
                <a:latin typeface="Times New Roman" panose="02020603050405020304" pitchFamily="18" charset="0"/>
                <a:ea typeface="Times New Roman" panose="02020603050405020304" pitchFamily="18" charset="0"/>
              </a:rPr>
              <a:t>Closed-End Questions</a:t>
            </a:r>
            <a:endParaRPr lang="en-US" sz="6000" dirty="0"/>
          </a:p>
        </p:txBody>
      </p:sp>
      <p:pic>
        <p:nvPicPr>
          <p:cNvPr id="4" name="Graphic 3" descr="Comment Like outline">
            <a:extLst>
              <a:ext uri="{FF2B5EF4-FFF2-40B4-BE49-F238E27FC236}">
                <a16:creationId xmlns:a16="http://schemas.microsoft.com/office/drawing/2014/main" id="{A8B395B9-4CA3-EFBD-7F9D-2CFB67402D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8714" y="1496792"/>
            <a:ext cx="4580111" cy="4580111"/>
          </a:xfrm>
          <a:prstGeom prst="rect">
            <a:avLst/>
          </a:prstGeom>
        </p:spPr>
      </p:pic>
      <p:pic>
        <p:nvPicPr>
          <p:cNvPr id="7" name="Graphic 6" descr="Comment Dislike with solid fill">
            <a:extLst>
              <a:ext uri="{FF2B5EF4-FFF2-40B4-BE49-F238E27FC236}">
                <a16:creationId xmlns:a16="http://schemas.microsoft.com/office/drawing/2014/main" id="{7F050CC6-338E-37B8-0F71-8DBC5A2A1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9979" y="1685221"/>
            <a:ext cx="4391681" cy="4391681"/>
          </a:xfrm>
          <a:prstGeom prst="rect">
            <a:avLst/>
          </a:prstGeom>
        </p:spPr>
      </p:pic>
    </p:spTree>
    <p:custDataLst>
      <p:tags r:id="rId1"/>
    </p:custDataLst>
    <p:extLst>
      <p:ext uri="{BB962C8B-B14F-4D97-AF65-F5344CB8AC3E}">
        <p14:creationId xmlns:p14="http://schemas.microsoft.com/office/powerpoint/2010/main" val="722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
</p:tagLst>
</file>

<file path=ppt/tags/tag10.xml><?xml version="1.0" encoding="utf-8"?>
<p:tagLst xmlns:a="http://schemas.openxmlformats.org/drawingml/2006/main" xmlns:r="http://schemas.openxmlformats.org/officeDocument/2006/relationships" xmlns:p="http://schemas.openxmlformats.org/presentationml/2006/main">
  <p:tag name="TIMING" val="|2.4"/>
</p:tagLst>
</file>

<file path=ppt/tags/tag11.xml><?xml version="1.0" encoding="utf-8"?>
<p:tagLst xmlns:a="http://schemas.openxmlformats.org/drawingml/2006/main" xmlns:r="http://schemas.openxmlformats.org/officeDocument/2006/relationships" xmlns:p="http://schemas.openxmlformats.org/presentationml/2006/main">
  <p:tag name="TIMING" val="|2.3"/>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4.3"/>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2.3|2.8"/>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2.9"/>
</p:tagLst>
</file>

<file path=ppt/tags/tag8.xml><?xml version="1.0" encoding="utf-8"?>
<p:tagLst xmlns:a="http://schemas.openxmlformats.org/drawingml/2006/main" xmlns:r="http://schemas.openxmlformats.org/officeDocument/2006/relationships" xmlns:p="http://schemas.openxmlformats.org/presentationml/2006/main">
  <p:tag name="TIMING" val="|1.7"/>
</p:tagLst>
</file>

<file path=ppt/tags/tag9.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5708</TotalTime>
  <Words>2579</Words>
  <Application>Microsoft Office PowerPoint</Application>
  <PresentationFormat>Widescreen</PresentationFormat>
  <Paragraphs>273</Paragraphs>
  <Slides>26</Slides>
  <Notes>26</Notes>
  <HiddenSlides>0</HiddenSlides>
  <MMClips>23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26</vt:i4>
      </vt:variant>
    </vt:vector>
  </HeadingPairs>
  <TitlesOfParts>
    <vt:vector size="33" baseType="lpstr">
      <vt:lpstr>Arial</vt:lpstr>
      <vt:lpstr>Calibri</vt:lpstr>
      <vt:lpstr>Calibri Light</vt:lpstr>
      <vt:lpstr>Roboto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Garrett</dc:creator>
  <cp:lastModifiedBy>Steve Garrett</cp:lastModifiedBy>
  <cp:revision>32</cp:revision>
  <cp:lastPrinted>2023-04-04T03:18:13Z</cp:lastPrinted>
  <dcterms:created xsi:type="dcterms:W3CDTF">2023-03-28T14:18:42Z</dcterms:created>
  <dcterms:modified xsi:type="dcterms:W3CDTF">2023-04-18T20:32:14Z</dcterms:modified>
</cp:coreProperties>
</file>