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0" r:id="rId3"/>
    <p:sldId id="272" r:id="rId4"/>
    <p:sldId id="269" r:id="rId5"/>
    <p:sldId id="320" r:id="rId6"/>
    <p:sldId id="321" r:id="rId7"/>
    <p:sldId id="322" r:id="rId8"/>
    <p:sldId id="324" r:id="rId9"/>
    <p:sldId id="296" r:id="rId10"/>
    <p:sldId id="270" r:id="rId11"/>
    <p:sldId id="314" r:id="rId12"/>
    <p:sldId id="271" r:id="rId13"/>
    <p:sldId id="301" r:id="rId14"/>
    <p:sldId id="302" r:id="rId15"/>
    <p:sldId id="261" r:id="rId16"/>
    <p:sldId id="264" r:id="rId17"/>
    <p:sldId id="325" r:id="rId18"/>
    <p:sldId id="294" r:id="rId19"/>
    <p:sldId id="319" r:id="rId20"/>
    <p:sldId id="327" r:id="rId2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18" autoAdjust="0"/>
    <p:restoredTop sz="72810" autoAdjust="0"/>
  </p:normalViewPr>
  <p:slideViewPr>
    <p:cSldViewPr snapToGrid="0">
      <p:cViewPr varScale="1">
        <p:scale>
          <a:sx n="54" d="100"/>
          <a:sy n="54" d="100"/>
        </p:scale>
        <p:origin x="1123" y="48"/>
      </p:cViewPr>
      <p:guideLst/>
    </p:cSldViewPr>
  </p:slideViewPr>
  <p:notesTextViewPr>
    <p:cViewPr>
      <p:scale>
        <a:sx n="1" d="1"/>
        <a:sy n="1" d="1"/>
      </p:scale>
      <p:origin x="0" y="0"/>
    </p:cViewPr>
  </p:notesTextViewPr>
  <p:sorterViewPr>
    <p:cViewPr>
      <p:scale>
        <a:sx n="101" d="100"/>
        <a:sy n="101" d="100"/>
      </p:scale>
      <p:origin x="0" y="-1402"/>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F168F25-B399-4C96-BCF6-7B7023B6B4F8}" type="datetimeFigureOut">
              <a:rPr lang="en-US" smtClean="0"/>
              <a:t>4/14/2023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E4E6B30-B7FA-4C2D-B50F-A4D56DD91BDA}" type="slidenum">
              <a:rPr lang="en-US" smtClean="0"/>
              <a:t>‹#›</a:t>
            </a:fld>
            <a:endParaRPr lang="en-US"/>
          </a:p>
        </p:txBody>
      </p:sp>
    </p:spTree>
    <p:extLst>
      <p:ext uri="{BB962C8B-B14F-4D97-AF65-F5344CB8AC3E}">
        <p14:creationId xmlns:p14="http://schemas.microsoft.com/office/powerpoint/2010/main" val="2094544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Times New Roman" panose="02020603050405020304" pitchFamily="18" charset="0"/>
              </a:rPr>
              <a:t>The creation of trust must be an explicit goal of leaders.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Times New Roman" panose="02020603050405020304" pitchFamily="18" charset="0"/>
              </a:rPr>
              <a:t>Building trust often results from demonstrating competence and capability and must be an essential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 New Roman" panose="02020603050405020304" pitchFamily="18" charset="0"/>
                <a:cs typeface="Times New Roman" panose="02020603050405020304" pitchFamily="18" charset="0"/>
              </a:rPr>
              <a:t>TRUST is the greatest missing competency of leadership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a:t>
            </a:fld>
            <a:endParaRPr lang="en-US"/>
          </a:p>
        </p:txBody>
      </p:sp>
    </p:spTree>
    <p:extLst>
      <p:ext uri="{BB962C8B-B14F-4D97-AF65-F5344CB8AC3E}">
        <p14:creationId xmlns:p14="http://schemas.microsoft.com/office/powerpoint/2010/main" val="312814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Start by extending Trust in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Trust requires two people, as Covey said, but “you can go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doesn’t mean being gullible or what Covey calls “blind trust.”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Obviously, you need to use your senses and wits. And perhaps your gift of trust is deeper with someone you know well than with a stranger.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consider being generous — after all, there is no such thing as engagement at arms’ length.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10</a:t>
            </a:fld>
            <a:endParaRPr lang="en-US"/>
          </a:p>
        </p:txBody>
      </p:sp>
    </p:spTree>
    <p:extLst>
      <p:ext uri="{BB962C8B-B14F-4D97-AF65-F5344CB8AC3E}">
        <p14:creationId xmlns:p14="http://schemas.microsoft.com/office/powerpoint/2010/main" val="224414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Being a credible leader requires actions that are louder than your words. </a:t>
            </a:r>
          </a:p>
          <a:p>
            <a:r>
              <a:rPr lang="en-US" dirty="0">
                <a:latin typeface="Times New Roman" panose="02020603050405020304" pitchFamily="18" charset="0"/>
                <a:cs typeface="Times New Roman" panose="02020603050405020304" pitchFamily="18" charset="0"/>
              </a:rPr>
              <a:t>Invest in building trust by behaving your way to credibility.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4E6B30-B7FA-4C2D-B50F-A4D56DD91BDA}" type="slidenum">
              <a:rPr lang="en-US" smtClean="0"/>
              <a:t>11</a:t>
            </a:fld>
            <a:endParaRPr lang="en-US"/>
          </a:p>
        </p:txBody>
      </p:sp>
    </p:spTree>
    <p:extLst>
      <p:ext uri="{BB962C8B-B14F-4D97-AF65-F5344CB8AC3E}">
        <p14:creationId xmlns:p14="http://schemas.microsoft.com/office/powerpoint/2010/main" val="167080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latin typeface="Times New Roman" panose="02020603050405020304" pitchFamily="18" charset="0"/>
                <a:cs typeface="Times New Roman" panose="02020603050405020304" pitchFamily="18" charset="0"/>
              </a:rPr>
              <a:t>Trust in the process. As I am fond of saying, leading and managing is a never-ending task. You cannot perfect trust or leadership, nor can you rush them. But leaders have to model and encourage the giving, reciprocating and earning of trust if they want the culture to adopt the mindset and put it into practice. It was fitting that the event began with “trust” and ended with “execution.” The two are intertwined more deeply than most of us realize. As Ted Bauer recent wrote, “Ludicrous how often we discuss ‘trust’ and ‘reputation’ in business journalism and yet, it barely matters to many managers at the execution level. If it did, we’d have more ability to work independently and see problems through. We don’t, though.”</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12</a:t>
            </a:fld>
            <a:endParaRPr lang="en-US"/>
          </a:p>
        </p:txBody>
      </p:sp>
    </p:spTree>
    <p:extLst>
      <p:ext uri="{BB962C8B-B14F-4D97-AF65-F5344CB8AC3E}">
        <p14:creationId xmlns:p14="http://schemas.microsoft.com/office/powerpoint/2010/main" val="25709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When was the last time you requested feedback from individual team members? </a:t>
            </a:r>
          </a:p>
          <a:p>
            <a:r>
              <a:rPr lang="en-US" dirty="0">
                <a:latin typeface="Times New Roman" panose="02020603050405020304" pitchFamily="18" charset="0"/>
                <a:cs typeface="Times New Roman" panose="02020603050405020304" pitchFamily="18" charset="0"/>
              </a:rPr>
              <a:t>Was the feedback authentic? </a:t>
            </a:r>
          </a:p>
          <a:p>
            <a:r>
              <a:rPr lang="en-US" dirty="0">
                <a:latin typeface="Times New Roman" panose="02020603050405020304" pitchFamily="18" charset="0"/>
                <a:cs typeface="Times New Roman" panose="02020603050405020304" pitchFamily="18" charset="0"/>
              </a:rPr>
              <a:t>Have you made it easy for people to tell the truth? </a:t>
            </a:r>
          </a:p>
          <a:p>
            <a:r>
              <a:rPr lang="en-US" dirty="0">
                <a:latin typeface="Times New Roman" panose="02020603050405020304" pitchFamily="18" charset="0"/>
                <a:cs typeface="Times New Roman" panose="02020603050405020304" pitchFamily="18" charset="0"/>
              </a:rPr>
              <a:t>If you’re not receiving regular feedback, including voluntary feedback, your people may not feel safe telling you the truth. </a:t>
            </a:r>
          </a:p>
          <a:p>
            <a:r>
              <a:rPr lang="en-US" dirty="0">
                <a:latin typeface="Times New Roman" panose="02020603050405020304" pitchFamily="18" charset="0"/>
                <a:cs typeface="Times New Roman" panose="02020603050405020304" pitchFamily="18" charset="0"/>
              </a:rPr>
              <a:t>Trusted leaders’ team members are willingly transparent because they know telling the truth won’t lead to reprisals. </a:t>
            </a:r>
          </a:p>
        </p:txBody>
      </p:sp>
      <p:sp>
        <p:nvSpPr>
          <p:cNvPr id="4" name="Slide Number Placeholder 3"/>
          <p:cNvSpPr>
            <a:spLocks noGrp="1"/>
          </p:cNvSpPr>
          <p:nvPr>
            <p:ph type="sldNum" sz="quarter" idx="5"/>
          </p:nvPr>
        </p:nvSpPr>
        <p:spPr/>
        <p:txBody>
          <a:bodyPr/>
          <a:lstStyle/>
          <a:p>
            <a:fld id="{2E4E6B30-B7FA-4C2D-B50F-A4D56DD91BDA}" type="slidenum">
              <a:rPr lang="en-US" smtClean="0"/>
              <a:t>13</a:t>
            </a:fld>
            <a:endParaRPr lang="en-US"/>
          </a:p>
        </p:txBody>
      </p:sp>
    </p:spTree>
    <p:extLst>
      <p:ext uri="{BB962C8B-B14F-4D97-AF65-F5344CB8AC3E}">
        <p14:creationId xmlns:p14="http://schemas.microsoft.com/office/powerpoint/2010/main" val="289510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Times New Roman" panose="02020603050405020304" pitchFamily="18" charset="0"/>
              </a:rPr>
              <a:t>Admitting you made a mistake demonstrates essential leadership skills, high self-esteem, confidence, and the need for growth. </a:t>
            </a:r>
          </a:p>
          <a:p>
            <a:r>
              <a:rPr lang="en-US" sz="1200" b="0" dirty="0">
                <a:latin typeface="Times New Roman" panose="02020603050405020304" pitchFamily="18" charset="0"/>
                <a:cs typeface="Times New Roman" panose="02020603050405020304" pitchFamily="18" charset="0"/>
              </a:rPr>
              <a:t>Do you respond or react when you make mistakes or disappoint team members? </a:t>
            </a:r>
          </a:p>
          <a:p>
            <a:r>
              <a:rPr lang="en-US" sz="1200" b="0" dirty="0">
                <a:latin typeface="Times New Roman" panose="02020603050405020304" pitchFamily="18" charset="0"/>
                <a:cs typeface="Times New Roman" panose="02020603050405020304" pitchFamily="18" charset="0"/>
              </a:rPr>
              <a:t>While your first instinct may be to excuse yourself or dismiss the wrong as inconsequential, righting wrongs builds trust. </a:t>
            </a:r>
          </a:p>
          <a:p>
            <a:r>
              <a:rPr lang="en-US" sz="1200" b="0" dirty="0">
                <a:latin typeface="Times New Roman" panose="02020603050405020304" pitchFamily="18" charset="0"/>
                <a:cs typeface="Times New Roman" panose="02020603050405020304" pitchFamily="18" charset="0"/>
              </a:rPr>
              <a:t>Dismissing them erodes trust. Challenge yourself to right wrongs. </a:t>
            </a:r>
          </a:p>
          <a:p>
            <a:pPr algn="l"/>
            <a:r>
              <a:rPr lang="en-US" sz="1200" b="0" i="0" u="none" strike="noStrike" baseline="0" dirty="0">
                <a:solidFill>
                  <a:srgbClr val="141928"/>
                </a:solidFill>
                <a:latin typeface="Times New Roman" panose="02020603050405020304" pitchFamily="18" charset="0"/>
                <a:cs typeface="Times New Roman" panose="02020603050405020304" pitchFamily="18" charset="0"/>
              </a:rPr>
              <a:t>“That’s my mistake.”</a:t>
            </a:r>
          </a:p>
          <a:p>
            <a:pPr algn="l"/>
            <a:r>
              <a:rPr lang="en-US" sz="1200" b="0" i="0" u="none" strike="noStrike" baseline="0" dirty="0">
                <a:solidFill>
                  <a:srgbClr val="000000"/>
                </a:solidFill>
                <a:latin typeface="Times New Roman" panose="02020603050405020304" pitchFamily="18" charset="0"/>
                <a:cs typeface="Times New Roman" panose="02020603050405020304" pitchFamily="18" charset="0"/>
              </a:rPr>
              <a:t>You may feel like crawling under a rock when you make a mistake. But admitting it out loud shows courage integrity, and that you recognize the impact of what you did and are willing to accept responsibility. It also models to your team that owning up to errors is okay— even desirable—which can help your team feel more open to trying new ways of doing things.</a:t>
            </a:r>
          </a:p>
          <a:p>
            <a:pPr algn="l"/>
            <a:r>
              <a:rPr lang="en-US" sz="1200" b="0" i="0" u="none" strike="noStrike" baseline="0" dirty="0">
                <a:solidFill>
                  <a:srgbClr val="000000"/>
                </a:solidFill>
                <a:latin typeface="Times New Roman" panose="02020603050405020304" pitchFamily="18" charset="0"/>
                <a:cs typeface="Times New Roman" panose="02020603050405020304" pitchFamily="18" charset="0"/>
              </a:rPr>
              <a:t>Inevitably, we all make mistakes. We’re human.</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4E6B30-B7FA-4C2D-B50F-A4D56DD91BDA}" type="slidenum">
              <a:rPr lang="en-US" smtClean="0"/>
              <a:t>14</a:t>
            </a:fld>
            <a:endParaRPr lang="en-US"/>
          </a:p>
        </p:txBody>
      </p:sp>
    </p:spTree>
    <p:extLst>
      <p:ext uri="{BB962C8B-B14F-4D97-AF65-F5344CB8AC3E}">
        <p14:creationId xmlns:p14="http://schemas.microsoft.com/office/powerpoint/2010/main" val="152001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When was the last time you technically told the truth, but left a misleading impression? </a:t>
            </a:r>
          </a:p>
          <a:p>
            <a:r>
              <a:rPr lang="en-US" dirty="0">
                <a:latin typeface="Times New Roman" panose="02020603050405020304" pitchFamily="18" charset="0"/>
                <a:cs typeface="Times New Roman" panose="02020603050405020304" pitchFamily="18" charset="0"/>
              </a:rPr>
              <a:t>To talk straight means communicating clearly and explicitly, eliminating all possible misunderstandings. </a:t>
            </a:r>
          </a:p>
          <a:p>
            <a:r>
              <a:rPr lang="en-US" dirty="0">
                <a:latin typeface="Times New Roman" panose="02020603050405020304" pitchFamily="18" charset="0"/>
                <a:cs typeface="Times New Roman" panose="02020603050405020304" pitchFamily="18" charset="0"/>
              </a:rPr>
              <a:t>It’s a behavior that does not go unnoticed by team members and one they crave. Challenge yourself to talk straight. </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15</a:t>
            </a:fld>
            <a:endParaRPr lang="en-US"/>
          </a:p>
        </p:txBody>
      </p:sp>
    </p:spTree>
    <p:extLst>
      <p:ext uri="{BB962C8B-B14F-4D97-AF65-F5344CB8AC3E}">
        <p14:creationId xmlns:p14="http://schemas.microsoft.com/office/powerpoint/2010/main" val="260966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8"/>
              </a:spcBef>
              <a:spcAft>
                <a:spcPts val="618"/>
              </a:spcAft>
            </a:pPr>
            <a:r>
              <a:rPr lang="en-US" sz="1200" dirty="0">
                <a:latin typeface="Times New Roman" panose="02020603050405020304" pitchFamily="18" charset="0"/>
                <a:ea typeface="Times New Roman" panose="02020603050405020304" pitchFamily="18" charset="0"/>
              </a:rPr>
              <a:t>Asking followers for their opinions and ideas is one of the most potent ways to tell them, “I value what you think.” Those we lead and motivate often have innovative solutions to problems but lack the confidence to make suggestions.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Asking “would you please” instead of commanding and directing will achieve a better outcome in most interactions with people.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Saying “thank you” acknowledges a person’s contributions or gifts. All of us like to be thanked for what we do. </a:t>
            </a:r>
          </a:p>
          <a:p>
            <a:pPr>
              <a:spcBef>
                <a:spcPts val="618"/>
              </a:spcBef>
              <a:spcAft>
                <a:spcPts val="618"/>
              </a:spcAft>
            </a:pPr>
            <a:r>
              <a:rPr lang="en-US" sz="1200" dirty="0">
                <a:latin typeface="Times New Roman" panose="02020603050405020304" pitchFamily="18" charset="0"/>
                <a:ea typeface="Times New Roman" panose="02020603050405020304" pitchFamily="18" charset="0"/>
              </a:rPr>
              <a:t>Get into the habit of saying “we” instead of “I,” and you will often find a supportive team behind you. Leaders who ask employees to share their opinions and provide input into the decision-making process strengthen their leadership position. Most importantly, leaders who “share the glory” and accept thanks on behalf of their team, not personally, increase the morale and commitment of their team.</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16</a:t>
            </a:fld>
            <a:endParaRPr lang="en-US"/>
          </a:p>
        </p:txBody>
      </p:sp>
    </p:spTree>
    <p:extLst>
      <p:ext uri="{BB962C8B-B14F-4D97-AF65-F5344CB8AC3E}">
        <p14:creationId xmlns:p14="http://schemas.microsoft.com/office/powerpoint/2010/main" val="155030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Under-promise, and over-deliver means </a:t>
            </a:r>
            <a:r>
              <a:rPr lang="en-US" b="0" i="0" dirty="0">
                <a:solidFill>
                  <a:srgbClr val="040C28"/>
                </a:solidFill>
                <a:effectLst/>
                <a:latin typeface="Google Sans"/>
              </a:rPr>
              <a:t>setting reasonable expectations and knocking them out of the park</a:t>
            </a:r>
            <a:r>
              <a:rPr lang="en-US" b="0" i="0" dirty="0">
                <a:solidFill>
                  <a:srgbClr val="202124"/>
                </a:solidFill>
                <a:effectLst/>
                <a:latin typeface="Google Sans"/>
              </a:rPr>
              <a:t>. The saying has become a mantra for delighting customers — these promises arise from split-second decisions when communicating directly with customers.</a:t>
            </a:r>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17</a:t>
            </a:fld>
            <a:endParaRPr lang="en-US"/>
          </a:p>
        </p:txBody>
      </p:sp>
    </p:spTree>
    <p:extLst>
      <p:ext uri="{BB962C8B-B14F-4D97-AF65-F5344CB8AC3E}">
        <p14:creationId xmlns:p14="http://schemas.microsoft.com/office/powerpoint/2010/main" val="351104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8"/>
              </a:spcBef>
              <a:spcAft>
                <a:spcPts val="618"/>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Genuinely understand another person's thoughts and feelings, before trying to diagnose or advise. The opposite and counterfeit are to speak first and listen last, or not at all, and to pretend to listen while waiting for your own chance to speak. Listening teaches you which behaviors create dividends. Use your eyes and your gut to listen as well as your ears, and don't presume you know what matters to others.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18"/>
              </a:spcBef>
              <a:spcAft>
                <a:spcPts val="618"/>
              </a:spcAf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The old axiom that nobody cares how much you know; until they know how much you care makes as much sense today as it ever did. You earn respect from others for your thoughts and opinions by showing interest and concern for their views. </a:t>
            </a:r>
          </a:p>
          <a:p>
            <a:endParaRPr lang="en-US" dirty="0"/>
          </a:p>
        </p:txBody>
      </p:sp>
      <p:sp>
        <p:nvSpPr>
          <p:cNvPr id="4" name="Slide Number Placeholder 3"/>
          <p:cNvSpPr>
            <a:spLocks noGrp="1"/>
          </p:cNvSpPr>
          <p:nvPr>
            <p:ph type="sldNum" sz="quarter" idx="5"/>
          </p:nvPr>
        </p:nvSpPr>
        <p:spPr/>
        <p:txBody>
          <a:bodyPr/>
          <a:lstStyle/>
          <a:p>
            <a:fld id="{2F17AD3B-B59A-4E19-8DED-B151EC4D3622}" type="slidenum">
              <a:rPr lang="en-US" smtClean="0"/>
              <a:t>18</a:t>
            </a:fld>
            <a:endParaRPr lang="en-US"/>
          </a:p>
        </p:txBody>
      </p:sp>
    </p:spTree>
    <p:extLst>
      <p:ext uri="{BB962C8B-B14F-4D97-AF65-F5344CB8AC3E}">
        <p14:creationId xmlns:p14="http://schemas.microsoft.com/office/powerpoint/2010/main" val="657447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A defense attorney was cross-examining a police officer during a felony trial. It went like this: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Officer, did you see my client fleeing the scene?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No sir, but I subsequently observed a person matching the description of the offender running several blocks away.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Officer, who provided this description?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The officer who responded to the scene.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A fellow officer provided the description of this so-called offender. Do you trust your fellow officers?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Yes sir, with my life.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With your life? Let me ask you this then officer -- do you have a locker room in the police station -- a room where you change your clothes in preparation for your daily duties?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Yes sir, we do.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And do you have a locker in that room?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Yes sir, I do.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And do you have a lock on your locker?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Yes sir.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Q: </a:t>
            </a:r>
            <a:r>
              <a:rPr lang="en-US" sz="1200" dirty="0">
                <a:effectLst/>
                <a:latin typeface="Times New Roman" panose="02020603050405020304" pitchFamily="18" charset="0"/>
                <a:ea typeface="Times New Roman" panose="02020603050405020304" pitchFamily="18" charset="0"/>
              </a:rPr>
              <a:t>Now why is it, officer, if you trust your fellow officers with your life, that you find it necessary to lock your locker in a room you share with those officers? </a:t>
            </a:r>
            <a:br>
              <a:rPr lang="en-US" sz="1200" dirty="0">
                <a:effectLst/>
                <a:latin typeface="Times New Roman" panose="02020603050405020304" pitchFamily="18" charset="0"/>
                <a:ea typeface="Times New Roman" panose="02020603050405020304" pitchFamily="18" charset="0"/>
              </a:rPr>
            </a:br>
            <a:r>
              <a:rPr lang="en-US" sz="1200" dirty="0">
                <a:effectLst/>
                <a:latin typeface="Times New Roman" panose="02020603050405020304" pitchFamily="18" charset="0"/>
                <a:ea typeface="Times New Roman" panose="02020603050405020304" pitchFamily="18" charset="0"/>
              </a:rPr>
              <a:t>      </a:t>
            </a:r>
            <a:r>
              <a:rPr lang="en-US" sz="1200" b="1" dirty="0">
                <a:effectLst/>
                <a:latin typeface="Times New Roman" panose="02020603050405020304" pitchFamily="18" charset="0"/>
                <a:ea typeface="Times New Roman" panose="02020603050405020304" pitchFamily="18" charset="0"/>
              </a:rPr>
              <a:t>A: </a:t>
            </a:r>
            <a:r>
              <a:rPr lang="en-US" sz="1200" dirty="0">
                <a:effectLst/>
                <a:latin typeface="Times New Roman" panose="02020603050405020304" pitchFamily="18" charset="0"/>
                <a:ea typeface="Times New Roman" panose="02020603050405020304" pitchFamily="18" charset="0"/>
              </a:rPr>
              <a:t>You see sir, we share the building with a court complex, and sometimes defense attorneys have been known to walk through that room.</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19</a:t>
            </a:fld>
            <a:endParaRPr lang="en-US"/>
          </a:p>
        </p:txBody>
      </p:sp>
    </p:spTree>
    <p:extLst>
      <p:ext uri="{BB962C8B-B14F-4D97-AF65-F5344CB8AC3E}">
        <p14:creationId xmlns:p14="http://schemas.microsoft.com/office/powerpoint/2010/main" val="337275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71145">
              <a:spcBef>
                <a:spcPts val="618"/>
              </a:spcBef>
              <a:spcAft>
                <a:spcPts val="618"/>
              </a:spcAft>
            </a:pPr>
            <a:r>
              <a:rPr lang="en-US" sz="1900" dirty="0">
                <a:latin typeface="Times New Roman" panose="02020603050405020304" pitchFamily="18" charset="0"/>
                <a:ea typeface="Times New Roman" panose="02020603050405020304" pitchFamily="18" charset="0"/>
              </a:rPr>
              <a:t>The creation of trust must be an explicit goal of leaders. </a:t>
            </a:r>
          </a:p>
          <a:p>
            <a:pPr marR="471145">
              <a:spcBef>
                <a:spcPts val="618"/>
              </a:spcBef>
              <a:spcAft>
                <a:spcPts val="618"/>
              </a:spcAft>
            </a:pPr>
            <a:r>
              <a:rPr lang="en-US" sz="1900" dirty="0">
                <a:latin typeface="Times New Roman" panose="02020603050405020304" pitchFamily="18" charset="0"/>
                <a:ea typeface="Times New Roman" panose="02020603050405020304" pitchFamily="18" charset="0"/>
              </a:rPr>
              <a:t>Building trust often results from demonstrating competence and capability and must be an essential strategy. </a:t>
            </a:r>
          </a:p>
          <a:p>
            <a:pPr marR="471145">
              <a:spcBef>
                <a:spcPts val="618"/>
              </a:spcBef>
              <a:spcAft>
                <a:spcPts val="618"/>
              </a:spcAft>
            </a:pPr>
            <a:r>
              <a:rPr lang="en-US" sz="1900" dirty="0">
                <a:latin typeface="Times New Roman" panose="02020603050405020304" pitchFamily="18" charset="0"/>
                <a:ea typeface="Times New Roman" panose="02020603050405020304" pitchFamily="18" charset="0"/>
              </a:rPr>
              <a:t>Falsely representing competence and capability that doesn’t exist violates trust. </a:t>
            </a:r>
          </a:p>
          <a:p>
            <a:pPr marR="471145">
              <a:spcBef>
                <a:spcPts val="618"/>
              </a:spcBef>
              <a:spcAft>
                <a:spcPts val="618"/>
              </a:spcAft>
            </a:pPr>
            <a:r>
              <a:rPr lang="en-US" sz="1900" dirty="0">
                <a:latin typeface="Times New Roman" panose="02020603050405020304" pitchFamily="18" charset="0"/>
                <a:ea typeface="Times New Roman" panose="02020603050405020304" pitchFamily="18" charset="0"/>
              </a:rPr>
              <a:t>This vital principle requires self-awareness of what limitations you should place on your competence and ability. </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2</a:t>
            </a:fld>
            <a:endParaRPr lang="en-US"/>
          </a:p>
        </p:txBody>
      </p:sp>
    </p:spTree>
    <p:extLst>
      <p:ext uri="{BB962C8B-B14F-4D97-AF65-F5344CB8AC3E}">
        <p14:creationId xmlns:p14="http://schemas.microsoft.com/office/powerpoint/2010/main" val="318950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111111"/>
                </a:solidFill>
                <a:effectLst/>
                <a:latin typeface="Times New Roman" panose="02020603050405020304" pitchFamily="18" charset="0"/>
                <a:cs typeface="Times New Roman" panose="02020603050405020304" pitchFamily="18" charset="0"/>
              </a:rPr>
              <a:t>The only definition of a leader is someone with followers. </a:t>
            </a:r>
          </a:p>
          <a:p>
            <a:pPr algn="l"/>
            <a:r>
              <a:rPr lang="en-US" sz="2800" b="0" i="0" dirty="0">
                <a:solidFill>
                  <a:srgbClr val="111111"/>
                </a:solidFill>
                <a:effectLst/>
                <a:latin typeface="Times New Roman" panose="02020603050405020304" pitchFamily="18" charset="0"/>
                <a:cs typeface="Times New Roman" panose="02020603050405020304" pitchFamily="18" charset="0"/>
              </a:rPr>
              <a:t>When you do it, do it your way, what works for you. </a:t>
            </a:r>
          </a:p>
          <a:p>
            <a:pPr algn="l"/>
            <a:r>
              <a:rPr lang="en-US" sz="2800" b="0" i="0" dirty="0">
                <a:solidFill>
                  <a:srgbClr val="111111"/>
                </a:solidFill>
                <a:effectLst/>
                <a:latin typeface="Times New Roman" panose="02020603050405020304" pitchFamily="18" charset="0"/>
                <a:cs typeface="Times New Roman" panose="02020603050405020304" pitchFamily="18" charset="0"/>
              </a:rPr>
              <a:t>Do not try to be anybody else.</a:t>
            </a:r>
            <a:r>
              <a:rPr lang="en-US" sz="2800" b="1" i="0" dirty="0">
                <a:solidFill>
                  <a:srgbClr val="111111"/>
                </a:solidFill>
                <a:effectLst/>
                <a:latin typeface="Times New Roman" panose="02020603050405020304" pitchFamily="18" charset="0"/>
                <a:cs typeface="Times New Roman" panose="02020603050405020304" pitchFamily="18" charset="0"/>
              </a:rPr>
              <a:t> Leadership is an achievement of trust</a:t>
            </a:r>
            <a:r>
              <a:rPr lang="en-US" sz="2800" b="0" i="0" dirty="0">
                <a:solidFill>
                  <a:srgbClr val="111111"/>
                </a:solidFill>
                <a:effectLst/>
                <a:latin typeface="Times New Roman" panose="02020603050405020304" pitchFamily="18" charset="0"/>
                <a:cs typeface="Times New Roman" panose="02020603050405020304" pitchFamily="18" charset="0"/>
              </a:rPr>
              <a:t>. </a:t>
            </a:r>
          </a:p>
          <a:p>
            <a:pPr algn="l"/>
            <a:r>
              <a:rPr lang="en-US" sz="2800" b="0" i="0" dirty="0">
                <a:solidFill>
                  <a:srgbClr val="111111"/>
                </a:solidFill>
                <a:effectLst/>
                <a:latin typeface="Times New Roman" panose="02020603050405020304" pitchFamily="18" charset="0"/>
                <a:cs typeface="Times New Roman" panose="02020603050405020304" pitchFamily="18" charset="0"/>
              </a:rPr>
              <a:t>You know what to expect, and you see performance and achievement.</a:t>
            </a:r>
            <a:endParaRPr lang="en-US" sz="1800" b="0" i="0" u="none" strike="noStrike" baseline="0" dirty="0">
              <a:latin typeface="Times New Roman" panose="02020603050405020304" pitchFamily="18" charset="0"/>
              <a:cs typeface="Times New Roman" panose="02020603050405020304" pitchFamily="18" charset="0"/>
            </a:endParaRPr>
          </a:p>
          <a:p>
            <a:pPr algn="l"/>
            <a:r>
              <a:rPr lang="en-US" sz="1800" b="0" i="0" u="none" strike="noStrike" baseline="0" dirty="0">
                <a:latin typeface="Times New Roman" panose="02020603050405020304" pitchFamily="18" charset="0"/>
                <a:cs typeface="Times New Roman" panose="02020603050405020304" pitchFamily="18" charset="0"/>
              </a:rPr>
              <a:t>High-trust organizations outperform low-trust organizations by a factor of three.</a:t>
            </a:r>
          </a:p>
          <a:p>
            <a:pPr algn="l"/>
            <a:endParaRPr lang="en-US" sz="1800" b="0" i="0" u="none" strike="noStrike" baseline="0" dirty="0">
              <a:latin typeface="Times New Roman" panose="02020603050405020304" pitchFamily="18" charset="0"/>
              <a:cs typeface="Times New Roman" panose="02020603050405020304" pitchFamily="18" charset="0"/>
            </a:endParaRPr>
          </a:p>
          <a:p>
            <a:pPr algn="l"/>
            <a:endParaRPr lang="en-US" dirty="0"/>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3</a:t>
            </a:fld>
            <a:endParaRPr lang="en-US"/>
          </a:p>
        </p:txBody>
      </p:sp>
    </p:spTree>
    <p:extLst>
      <p:ext uri="{BB962C8B-B14F-4D97-AF65-F5344CB8AC3E}">
        <p14:creationId xmlns:p14="http://schemas.microsoft.com/office/powerpoint/2010/main" val="27548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most important activity in building trust is building relationships.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People are attracted to working for, working with, and following leaders they trust.</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Do you believe you are worthy of being trusted?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Do you believe you can open yourself up to others?</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4</a:t>
            </a:fld>
            <a:endParaRPr lang="en-US"/>
          </a:p>
        </p:txBody>
      </p:sp>
    </p:spTree>
    <p:extLst>
      <p:ext uri="{BB962C8B-B14F-4D97-AF65-F5344CB8AC3E}">
        <p14:creationId xmlns:p14="http://schemas.microsoft.com/office/powerpoint/2010/main" val="359314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Times New Roman" panose="02020603050405020304" pitchFamily="18" charset="0"/>
                <a:cs typeface="Times New Roman" panose="02020603050405020304" pitchFamily="18" charset="0"/>
              </a:rPr>
              <a:t>There is an economic case</a:t>
            </a:r>
          </a:p>
          <a:p>
            <a:pPr algn="l"/>
            <a:r>
              <a:rPr lang="en-US" b="0" i="0" dirty="0">
                <a:solidFill>
                  <a:srgbClr val="111111"/>
                </a:solidFill>
                <a:effectLst/>
                <a:latin typeface="Times New Roman" panose="02020603050405020304" pitchFamily="18" charset="0"/>
                <a:cs typeface="Times New Roman" panose="02020603050405020304" pitchFamily="18" charset="0"/>
              </a:rPr>
              <a:t>There is economic value in having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Trust is the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accelerator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that makes good results happen faster</a:t>
            </a:r>
          </a:p>
          <a:p>
            <a:pPr algn="l"/>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5</a:t>
            </a:fld>
            <a:endParaRPr lang="en-US"/>
          </a:p>
        </p:txBody>
      </p:sp>
    </p:spTree>
    <p:extLst>
      <p:ext uri="{BB962C8B-B14F-4D97-AF65-F5344CB8AC3E}">
        <p14:creationId xmlns:p14="http://schemas.microsoft.com/office/powerpoint/2010/main" val="385532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Times New Roman" panose="02020603050405020304" pitchFamily="18" charset="0"/>
                <a:cs typeface="Times New Roman" panose="02020603050405020304" pitchFamily="18" charset="0"/>
              </a:rPr>
              <a:t>Trust impacts two outcomes: cost and speed. Speed is a cost.</a:t>
            </a:r>
          </a:p>
          <a:p>
            <a:pPr algn="l"/>
            <a:r>
              <a:rPr lang="en-US" b="0" i="0" dirty="0">
                <a:solidFill>
                  <a:srgbClr val="111111"/>
                </a:solidFill>
                <a:effectLst/>
                <a:latin typeface="Times New Roman" panose="02020603050405020304" pitchFamily="18" charset="0"/>
                <a:cs typeface="Times New Roman" panose="02020603050405020304" pitchFamily="18" charset="0"/>
              </a:rPr>
              <a:t>Increasing trust makes things go faster. </a:t>
            </a:r>
          </a:p>
          <a:p>
            <a:pPr algn="l"/>
            <a:r>
              <a:rPr lang="en-US" b="0" i="0" dirty="0">
                <a:solidFill>
                  <a:srgbClr val="111111"/>
                </a:solidFill>
                <a:effectLst/>
                <a:latin typeface="Times New Roman" panose="02020603050405020304" pitchFamily="18" charset="0"/>
                <a:cs typeface="Times New Roman" panose="02020603050405020304" pitchFamily="18" charset="0"/>
              </a:rPr>
              <a:t>Where there is high trust, speed, and costs go down.</a:t>
            </a: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6</a:t>
            </a:fld>
            <a:endParaRPr lang="en-US"/>
          </a:p>
        </p:txBody>
      </p:sp>
    </p:spTree>
    <p:extLst>
      <p:ext uri="{BB962C8B-B14F-4D97-AF65-F5344CB8AC3E}">
        <p14:creationId xmlns:p14="http://schemas.microsoft.com/office/powerpoint/2010/main" val="6613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Roboto" panose="02000000000000000000" pitchFamily="2" charset="0"/>
              </a:rPr>
              <a:t>High Trust makes for lower costs, and lower cost manifest themselves in higher profits.</a:t>
            </a:r>
          </a:p>
          <a:p>
            <a:pPr algn="l"/>
            <a:r>
              <a:rPr lang="en-US" b="0" i="0" dirty="0">
                <a:solidFill>
                  <a:srgbClr val="111111"/>
                </a:solidFill>
                <a:effectLst/>
                <a:latin typeface="Roboto" panose="02000000000000000000" pitchFamily="2" charset="0"/>
              </a:rPr>
              <a:t>HIGHER profits are the goal in both for-profit organizations where progress is measured in economic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And not-for-profit organizations where progress is measured in accomplishing </a:t>
            </a:r>
            <a:r>
              <a:rPr lang="en-US" sz="1200" b="0" i="0" u="none" strike="noStrike" baseline="0" dirty="0">
                <a:latin typeface="Rand-Regular"/>
              </a:rPr>
              <a:t>strategic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Rand-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Rand-Regular"/>
              </a:rPr>
              <a:t>That is the Trust Dividend.</a:t>
            </a:r>
          </a:p>
          <a:p>
            <a:pPr algn="l"/>
            <a:endParaRPr lang="en-US" b="0" i="0" dirty="0">
              <a:solidFill>
                <a:srgbClr val="111111"/>
              </a:solidFill>
              <a:effectLst/>
              <a:latin typeface="Roboto" panose="02000000000000000000" pitchFamily="2" charset="0"/>
            </a:endParaRPr>
          </a:p>
          <a:p>
            <a:pPr algn="l"/>
            <a:endParaRPr lang="en-US" dirty="0"/>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7</a:t>
            </a:fld>
            <a:endParaRPr lang="en-US"/>
          </a:p>
        </p:txBody>
      </p:sp>
    </p:spTree>
    <p:extLst>
      <p:ext uri="{BB962C8B-B14F-4D97-AF65-F5344CB8AC3E}">
        <p14:creationId xmlns:p14="http://schemas.microsoft.com/office/powerpoint/2010/main" val="212897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Times New Roman" panose="02020603050405020304" pitchFamily="18" charset="0"/>
                <a:cs typeface="Times New Roman" panose="02020603050405020304" pitchFamily="18" charset="0"/>
              </a:rPr>
              <a:t>When Trust goes down</a:t>
            </a:r>
          </a:p>
          <a:p>
            <a:pPr algn="l"/>
            <a:r>
              <a:rPr lang="en-US" b="0" i="0" dirty="0">
                <a:solidFill>
                  <a:srgbClr val="111111"/>
                </a:solidFill>
                <a:effectLst/>
                <a:latin typeface="Times New Roman" panose="02020603050405020304" pitchFamily="18" charset="0"/>
                <a:cs typeface="Times New Roman" panose="02020603050405020304" pitchFamily="18" charset="0"/>
              </a:rPr>
              <a:t>Energy goes down, innovation collaboration go down</a:t>
            </a:r>
          </a:p>
          <a:p>
            <a:pPr algn="l"/>
            <a:r>
              <a:rPr lang="en-US" b="0" i="0" dirty="0">
                <a:solidFill>
                  <a:srgbClr val="111111"/>
                </a:solidFill>
                <a:effectLst/>
                <a:latin typeface="Times New Roman" panose="02020603050405020304" pitchFamily="18" charset="0"/>
                <a:cs typeface="Times New Roman" panose="02020603050405020304" pitchFamily="18" charset="0"/>
              </a:rPr>
              <a:t>The joy of accomplishment goes way down.</a:t>
            </a:r>
            <a:endParaRPr lang="en-US" b="0" i="0" dirty="0">
              <a:solidFill>
                <a:srgbClr val="111111"/>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2E4E6B30-B7FA-4C2D-B50F-A4D56DD91BDA}" type="slidenum">
              <a:rPr lang="en-US" smtClean="0"/>
              <a:t>8</a:t>
            </a:fld>
            <a:endParaRPr lang="en-US"/>
          </a:p>
        </p:txBody>
      </p:sp>
    </p:spTree>
    <p:extLst>
      <p:ext uri="{BB962C8B-B14F-4D97-AF65-F5344CB8AC3E}">
        <p14:creationId xmlns:p14="http://schemas.microsoft.com/office/powerpoint/2010/main" val="342854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Times New Roman" panose="02020603050405020304" pitchFamily="18" charset="0"/>
                <a:cs typeface="Times New Roman" panose="02020603050405020304" pitchFamily="18" charset="0"/>
              </a:rPr>
              <a:t>The important idea is that </a:t>
            </a:r>
            <a:r>
              <a:rPr lang="en-US" sz="1200" b="1" i="0" u="none" strike="noStrike" baseline="0" dirty="0">
                <a:latin typeface="Times New Roman" panose="02020603050405020304" pitchFamily="18" charset="0"/>
                <a:cs typeface="Times New Roman" panose="02020603050405020304" pitchFamily="18" charset="0"/>
              </a:rPr>
              <a:t>Trust</a:t>
            </a:r>
            <a:r>
              <a:rPr lang="en-US" sz="1200" b="0" i="0" u="none" strike="noStrike" baseline="0" dirty="0">
                <a:latin typeface="Times New Roman" panose="02020603050405020304" pitchFamily="18" charset="0"/>
                <a:cs typeface="Times New Roman" panose="02020603050405020304" pitchFamily="18" charset="0"/>
              </a:rPr>
              <a:t> is a learnable competence.</a:t>
            </a:r>
          </a:p>
          <a:p>
            <a:pPr algn="l"/>
            <a:endParaRPr lang="en-US" sz="1200" b="0" i="0" u="none" strike="noStrike" baseline="0" dirty="0">
              <a:latin typeface="Times New Roman" panose="02020603050405020304" pitchFamily="18" charset="0"/>
              <a:cs typeface="Times New Roman" panose="02020603050405020304" pitchFamily="18" charset="0"/>
            </a:endParaRPr>
          </a:p>
          <a:p>
            <a:pPr algn="l"/>
            <a:r>
              <a:rPr lang="en-US" sz="1200" b="0" i="0" u="none" strike="noStrike" baseline="0" dirty="0">
                <a:latin typeface="Times New Roman" panose="02020603050405020304" pitchFamily="18" charset="0"/>
                <a:cs typeface="Times New Roman" panose="02020603050405020304" pitchFamily="18" charset="0"/>
              </a:rPr>
              <a:t>You can learn the skills and strategies to earn, nurture and retain trust. </a:t>
            </a:r>
          </a:p>
          <a:p>
            <a:pPr algn="l"/>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4E6B30-B7FA-4C2D-B50F-A4D56DD91BDA}" type="slidenum">
              <a:rPr lang="en-US" smtClean="0"/>
              <a:t>9</a:t>
            </a:fld>
            <a:endParaRPr lang="en-US"/>
          </a:p>
        </p:txBody>
      </p:sp>
    </p:spTree>
    <p:extLst>
      <p:ext uri="{BB962C8B-B14F-4D97-AF65-F5344CB8AC3E}">
        <p14:creationId xmlns:p14="http://schemas.microsoft.com/office/powerpoint/2010/main" val="2592439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29000">
              <a:schemeClr val="accent4">
                <a:lumMod val="5000"/>
                <a:lumOff val="95000"/>
              </a:schemeClr>
            </a:gs>
            <a:gs pos="74000">
              <a:schemeClr val="accent4">
                <a:lumMod val="45000"/>
                <a:lumOff val="55000"/>
              </a:schemeClr>
            </a:gs>
            <a:gs pos="90198">
              <a:srgbClr val="FFE9A4"/>
            </a:gs>
            <a:gs pos="72000">
              <a:schemeClr val="accent4">
                <a:lumMod val="45000"/>
                <a:lumOff val="55000"/>
              </a:schemeClr>
            </a:gs>
            <a:gs pos="100000">
              <a:schemeClr val="accent4">
                <a:lumMod val="30000"/>
                <a:lumOff val="70000"/>
              </a:schemeClr>
            </a:gs>
          </a:gsLst>
          <a:lin ang="4800000" scaled="0"/>
          <a:tileRect/>
        </a:gra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8E06AE3-0296-9AD2-7B03-8EB672C076D1}"/>
              </a:ext>
            </a:extLst>
          </p:cNvPr>
          <p:cNvPicPr>
            <a:picLocks noChangeAspect="1"/>
          </p:cNvPicPr>
          <p:nvPr userDrawn="1"/>
        </p:nvPicPr>
        <p:blipFill>
          <a:blip r:embed="rId2">
            <a:alphaModFix amt="14000"/>
            <a:extLst>
              <a:ext uri="{28A0092B-C50C-407E-A947-70E740481C1C}">
                <a14:useLocalDpi xmlns:a14="http://schemas.microsoft.com/office/drawing/2010/main" val="0"/>
              </a:ext>
            </a:extLst>
          </a:blip>
          <a:stretch>
            <a:fillRect/>
          </a:stretch>
        </p:blipFill>
        <p:spPr>
          <a:xfrm>
            <a:off x="0" y="95251"/>
            <a:ext cx="12192000" cy="6581774"/>
          </a:xfrm>
          <a:prstGeom prst="rect">
            <a:avLst/>
          </a:prstGeom>
        </p:spPr>
      </p:pic>
      <p:pic>
        <p:nvPicPr>
          <p:cNvPr id="10" name="Picture 9" descr="A screenshot of a video game&#10;&#10;Description automatically generated with medium confidence">
            <a:extLst>
              <a:ext uri="{FF2B5EF4-FFF2-40B4-BE49-F238E27FC236}">
                <a16:creationId xmlns:a16="http://schemas.microsoft.com/office/drawing/2014/main" id="{03DCB886-4D79-471D-93BF-8043491A5C16}"/>
              </a:ext>
            </a:extLst>
          </p:cNvPr>
          <p:cNvPicPr>
            <a:picLocks noChangeAspect="1"/>
          </p:cNvPicPr>
          <p:nvPr userDrawn="1"/>
        </p:nvPicPr>
        <p:blipFill>
          <a:blip r:embed="rId3">
            <a:alphaModFix amt="44000"/>
            <a:extLst>
              <a:ext uri="{28A0092B-C50C-407E-A947-70E740481C1C}">
                <a14:useLocalDpi xmlns:a14="http://schemas.microsoft.com/office/drawing/2010/main" val="0"/>
              </a:ext>
            </a:extLst>
          </a:blip>
          <a:stretch>
            <a:fillRect/>
          </a:stretch>
        </p:blipFill>
        <p:spPr>
          <a:xfrm>
            <a:off x="117761" y="0"/>
            <a:ext cx="1452422" cy="717911"/>
          </a:xfrm>
          <a:prstGeom prst="rect">
            <a:avLst/>
          </a:prstGeom>
        </p:spPr>
      </p:pic>
    </p:spTree>
    <p:extLst>
      <p:ext uri="{BB962C8B-B14F-4D97-AF65-F5344CB8AC3E}">
        <p14:creationId xmlns:p14="http://schemas.microsoft.com/office/powerpoint/2010/main" val="218733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0DE5-7FEF-6D2F-34D6-908B0689DB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434F4-E5F4-8A8E-2597-5C82B471A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69ED7-4DB6-081B-61B7-9B3341B18CFC}"/>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5" name="Footer Placeholder 4">
            <a:extLst>
              <a:ext uri="{FF2B5EF4-FFF2-40B4-BE49-F238E27FC236}">
                <a16:creationId xmlns:a16="http://schemas.microsoft.com/office/drawing/2014/main" id="{2CA0497D-834D-27AE-0D6F-E0AC3F3D4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C10A9-999A-0574-9096-853305AA14AD}"/>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235710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1253E-34E7-B6B3-A888-19C090E8F6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A420-E397-9D0A-A97E-F4BC45E44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18130-952C-EA9F-C145-D59E6BA67FDA}"/>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5" name="Footer Placeholder 4">
            <a:extLst>
              <a:ext uri="{FF2B5EF4-FFF2-40B4-BE49-F238E27FC236}">
                <a16:creationId xmlns:a16="http://schemas.microsoft.com/office/drawing/2014/main" id="{3EFE6DCE-EF6C-6842-D0D1-CAEE3EDF6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33AF2-F22B-753E-A7BA-54AA78872306}"/>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340883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818A-1C7C-42FC-6E4B-681CB06F6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FC09F-9377-3425-AB6A-3EB785711A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A2BC1-9CC5-4D10-209D-2C947BEBE1E9}"/>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5" name="Footer Placeholder 4">
            <a:extLst>
              <a:ext uri="{FF2B5EF4-FFF2-40B4-BE49-F238E27FC236}">
                <a16:creationId xmlns:a16="http://schemas.microsoft.com/office/drawing/2014/main" id="{BACD6AC3-6A6B-95BC-CB58-C9D25C9FA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F0E58-85FE-5A3D-E9E6-79849F83EBFA}"/>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396943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5F2B-B61E-D32F-BECA-D4231C3C3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7E8756-7D78-DF4C-F2F9-8C5BB2858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11E741-E174-CFA5-0835-2DEC79907B18}"/>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5" name="Footer Placeholder 4">
            <a:extLst>
              <a:ext uri="{FF2B5EF4-FFF2-40B4-BE49-F238E27FC236}">
                <a16:creationId xmlns:a16="http://schemas.microsoft.com/office/drawing/2014/main" id="{2EB1ED2D-AF00-5BC9-A949-F3AE056BC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26807-D385-7E06-EF88-B1F7C1C0CA4A}"/>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185437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945-A1DA-79E5-2AC9-C387ABB5E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51B92-A519-38F3-ECD8-1D5118D9F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7111EF-67CD-96FC-C92D-62EF5D09D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0873A4-8E13-4C35-F115-F2FE2B27DBC5}"/>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6" name="Footer Placeholder 5">
            <a:extLst>
              <a:ext uri="{FF2B5EF4-FFF2-40B4-BE49-F238E27FC236}">
                <a16:creationId xmlns:a16="http://schemas.microsoft.com/office/drawing/2014/main" id="{F9767A74-F06D-5E14-F43F-F4F5D94C29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89D86-6E60-5CC6-6F73-ECD4E758F1C3}"/>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76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B2C17-F8EB-3104-A4BA-2CB96E194B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31E99-7C6D-F8EE-0262-C3D174591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F36DF-83BA-C815-D185-9B75A1F9D9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97F25D-3AAC-C24B-6E51-409C8BA44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8080CD-D174-91B2-DC38-77265A6938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E69E8-0FC5-6001-AE39-EA8E4162CF2B}"/>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8" name="Footer Placeholder 7">
            <a:extLst>
              <a:ext uri="{FF2B5EF4-FFF2-40B4-BE49-F238E27FC236}">
                <a16:creationId xmlns:a16="http://schemas.microsoft.com/office/drawing/2014/main" id="{8B0D8E99-E6E8-95B4-045C-840AB005FF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6B631E-1814-65F8-504F-EB44EED1358F}"/>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14473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F7C7-A547-1714-E13F-C610B5C16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42B979-2CB7-6ACF-9AFC-F7EC9C570EF7}"/>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4" name="Footer Placeholder 3">
            <a:extLst>
              <a:ext uri="{FF2B5EF4-FFF2-40B4-BE49-F238E27FC236}">
                <a16:creationId xmlns:a16="http://schemas.microsoft.com/office/drawing/2014/main" id="{CB0AB4DC-8D41-0DEC-8943-221A62F9F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475A39-EE5D-36A7-4D40-4F1F3C1119C2}"/>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136142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B9BB6-E19B-0321-645D-28470D117AB8}"/>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3" name="Footer Placeholder 2">
            <a:extLst>
              <a:ext uri="{FF2B5EF4-FFF2-40B4-BE49-F238E27FC236}">
                <a16:creationId xmlns:a16="http://schemas.microsoft.com/office/drawing/2014/main" id="{CD223C0A-A1F8-DDDD-E0EA-D0FF46ADEF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FAB76E-2703-7662-7551-E51F8A11C712}"/>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292003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CC38-BCDF-F208-22DB-FFC0559CE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5BE496-7E7D-67DF-E96B-C4C9747097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13B259-5D55-C485-1B36-88CB6F7D8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2CC9D3-ECFD-9DA5-7ACD-7DE9E1EAB277}"/>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6" name="Footer Placeholder 5">
            <a:extLst>
              <a:ext uri="{FF2B5EF4-FFF2-40B4-BE49-F238E27FC236}">
                <a16:creationId xmlns:a16="http://schemas.microsoft.com/office/drawing/2014/main" id="{21B2A5B5-80CB-E9BE-0807-332FFE360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DBBDD9-90D4-883C-EB86-60DB5C9D6C6C}"/>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131698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0092-8A7E-B908-F282-892F2226A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6A5C7D-98CD-31DF-7720-E9B0496AC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5F4C3F-B58F-0879-3680-11542C8FF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1A937-BD6F-F921-61D1-51A42A0F361E}"/>
              </a:ext>
            </a:extLst>
          </p:cNvPr>
          <p:cNvSpPr>
            <a:spLocks noGrp="1"/>
          </p:cNvSpPr>
          <p:nvPr>
            <p:ph type="dt" sz="half" idx="10"/>
          </p:nvPr>
        </p:nvSpPr>
        <p:spPr/>
        <p:txBody>
          <a:bodyPr/>
          <a:lstStyle/>
          <a:p>
            <a:fld id="{01D71EA5-AC2F-41BF-9BED-ABB140CD1168}" type="datetimeFigureOut">
              <a:rPr lang="en-US" smtClean="0"/>
              <a:t>4/14/2023</a:t>
            </a:fld>
            <a:endParaRPr lang="en-US"/>
          </a:p>
        </p:txBody>
      </p:sp>
      <p:sp>
        <p:nvSpPr>
          <p:cNvPr id="6" name="Footer Placeholder 5">
            <a:extLst>
              <a:ext uri="{FF2B5EF4-FFF2-40B4-BE49-F238E27FC236}">
                <a16:creationId xmlns:a16="http://schemas.microsoft.com/office/drawing/2014/main" id="{D4815506-05B0-9D32-F4E7-DAE71782D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E29616-E7A5-2E05-0A58-7E24755F04D8}"/>
              </a:ext>
            </a:extLst>
          </p:cNvPr>
          <p:cNvSpPr>
            <a:spLocks noGrp="1"/>
          </p:cNvSpPr>
          <p:nvPr>
            <p:ph type="sldNum" sz="quarter" idx="12"/>
          </p:nvPr>
        </p:nvSpPr>
        <p:spPr/>
        <p:txBody>
          <a:bodyPr/>
          <a:lstStyle/>
          <a:p>
            <a:fld id="{243F81C7-486E-4753-BE99-262089A36124}" type="slidenum">
              <a:rPr lang="en-US" smtClean="0"/>
              <a:t>‹#›</a:t>
            </a:fld>
            <a:endParaRPr lang="en-US"/>
          </a:p>
        </p:txBody>
      </p:sp>
    </p:spTree>
    <p:extLst>
      <p:ext uri="{BB962C8B-B14F-4D97-AF65-F5344CB8AC3E}">
        <p14:creationId xmlns:p14="http://schemas.microsoft.com/office/powerpoint/2010/main" val="367421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57099-0BC0-C7B6-1E2A-EDE3EC5F8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B72A55-3754-6406-490D-96C87F3F07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4BCD0-90EF-949F-741C-97C9EF4BE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71EA5-AC2F-41BF-9BED-ABB140CD1168}" type="datetimeFigureOut">
              <a:rPr lang="en-US" smtClean="0"/>
              <a:t>4/14/2023</a:t>
            </a:fld>
            <a:endParaRPr lang="en-US"/>
          </a:p>
        </p:txBody>
      </p:sp>
      <p:sp>
        <p:nvSpPr>
          <p:cNvPr id="5" name="Footer Placeholder 4">
            <a:extLst>
              <a:ext uri="{FF2B5EF4-FFF2-40B4-BE49-F238E27FC236}">
                <a16:creationId xmlns:a16="http://schemas.microsoft.com/office/drawing/2014/main" id="{AA332CC4-57DB-7437-D056-0C679A47E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8B3B6E-B441-6748-795C-E81341D132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F81C7-486E-4753-BE99-262089A36124}" type="slidenum">
              <a:rPr lang="en-US" smtClean="0"/>
              <a:t>‹#›</a:t>
            </a:fld>
            <a:endParaRPr lang="en-US"/>
          </a:p>
        </p:txBody>
      </p:sp>
    </p:spTree>
    <p:extLst>
      <p:ext uri="{BB962C8B-B14F-4D97-AF65-F5344CB8AC3E}">
        <p14:creationId xmlns:p14="http://schemas.microsoft.com/office/powerpoint/2010/main" val="690351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9.m4a"/><Relationship Id="rId7" Type="http://schemas.openxmlformats.org/officeDocument/2006/relationships/image" Target="../media/image1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t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5E645-505B-DDA1-7410-4CEBAEF1085F}"/>
              </a:ext>
            </a:extLst>
          </p:cNvPr>
          <p:cNvSpPr txBox="1"/>
          <p:nvPr/>
        </p:nvSpPr>
        <p:spPr>
          <a:xfrm>
            <a:off x="2437247" y="2182505"/>
            <a:ext cx="7126438" cy="2492990"/>
          </a:xfrm>
          <a:prstGeom prst="rect">
            <a:avLst/>
          </a:prstGeom>
          <a:noFill/>
        </p:spPr>
        <p:txBody>
          <a:bodyPr wrap="none" rtlCol="0">
            <a:spAutoFit/>
          </a:bodyPr>
          <a:lstStyle/>
          <a:p>
            <a:pPr algn="ctr"/>
            <a:r>
              <a:rPr lang="en-US" sz="9600" dirty="0">
                <a:solidFill>
                  <a:schemeClr val="accent2">
                    <a:lumMod val="50000"/>
                  </a:schemeClr>
                </a:solidFill>
              </a:rPr>
              <a:t>Creating Trust</a:t>
            </a:r>
          </a:p>
          <a:p>
            <a:pPr algn="ctr"/>
            <a:r>
              <a:rPr lang="en-US" sz="6000" dirty="0">
                <a:solidFill>
                  <a:schemeClr val="accent2">
                    <a:lumMod val="50000"/>
                  </a:schemeClr>
                </a:solidFill>
              </a:rPr>
              <a:t>Leadership Skill</a:t>
            </a:r>
          </a:p>
        </p:txBody>
      </p:sp>
    </p:spTree>
    <p:extLst>
      <p:ext uri="{BB962C8B-B14F-4D97-AF65-F5344CB8AC3E}">
        <p14:creationId xmlns:p14="http://schemas.microsoft.com/office/powerpoint/2010/main" val="31974264"/>
      </p:ext>
    </p:extLst>
  </p:cSld>
  <p:clrMapOvr>
    <a:masterClrMapping/>
  </p:clrMapOvr>
  <mc:AlternateContent xmlns:mc="http://schemas.openxmlformats.org/markup-compatibility/2006" xmlns:p14="http://schemas.microsoft.com/office/powerpoint/2010/main">
    <mc:Choice Requires="p14">
      <p:transition spd="slow" p14:dur="2000" advTm="9127"/>
    </mc:Choice>
    <mc:Fallback xmlns="">
      <p:transition spd="slow" advTm="91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644737-7754-5AF1-2B72-DD26DC3930F4}"/>
              </a:ext>
            </a:extLst>
          </p:cNvPr>
          <p:cNvSpPr txBox="1"/>
          <p:nvPr/>
        </p:nvSpPr>
        <p:spPr>
          <a:xfrm>
            <a:off x="5240740" y="2161012"/>
            <a:ext cx="6318914" cy="2554545"/>
          </a:xfrm>
          <a:prstGeom prst="rect">
            <a:avLst/>
          </a:prstGeom>
          <a:noFill/>
        </p:spPr>
        <p:txBody>
          <a:bodyPr wrap="square">
            <a:spAutoFit/>
          </a:bodyPr>
          <a:lstStyle/>
          <a:p>
            <a:pPr algn="l" fontAlgn="base"/>
            <a:r>
              <a:rPr lang="en-US" sz="4000" b="1" i="1" dirty="0">
                <a:solidFill>
                  <a:srgbClr val="1C1C1C"/>
                </a:solidFill>
                <a:latin typeface="Times New Roman" panose="02020603050405020304" pitchFamily="18" charset="0"/>
                <a:cs typeface="Times New Roman" panose="02020603050405020304" pitchFamily="18" charset="0"/>
              </a:rPr>
              <a:t>“When you trust people, you have confidence in them — in their integrity and in their abilities.”</a:t>
            </a:r>
          </a:p>
        </p:txBody>
      </p:sp>
      <p:pic>
        <p:nvPicPr>
          <p:cNvPr id="4" name="Picture 3" descr="A person in a suit smiling&#10;&#10;Description automatically generated with medium confidence">
            <a:extLst>
              <a:ext uri="{FF2B5EF4-FFF2-40B4-BE49-F238E27FC236}">
                <a16:creationId xmlns:a16="http://schemas.microsoft.com/office/drawing/2014/main" id="{E0094848-F085-12BC-F15F-7B92390D3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963" y="1031304"/>
            <a:ext cx="3209309" cy="4813963"/>
          </a:xfrm>
          <a:prstGeom prst="rect">
            <a:avLst/>
          </a:prstGeom>
        </p:spPr>
      </p:pic>
      <p:sp>
        <p:nvSpPr>
          <p:cNvPr id="5" name="TextBox 4">
            <a:extLst>
              <a:ext uri="{FF2B5EF4-FFF2-40B4-BE49-F238E27FC236}">
                <a16:creationId xmlns:a16="http://schemas.microsoft.com/office/drawing/2014/main" id="{429FC607-B415-2D90-3E7E-E6CC19855086}"/>
              </a:ext>
            </a:extLst>
          </p:cNvPr>
          <p:cNvSpPr txBox="1"/>
          <p:nvPr/>
        </p:nvSpPr>
        <p:spPr>
          <a:xfrm>
            <a:off x="599459" y="5961489"/>
            <a:ext cx="3862315" cy="646331"/>
          </a:xfrm>
          <a:prstGeom prst="rect">
            <a:avLst/>
          </a:prstGeom>
          <a:noFill/>
        </p:spPr>
        <p:txBody>
          <a:bodyPr wrap="square">
            <a:spAutoFit/>
          </a:bodyPr>
          <a:lstStyle/>
          <a:p>
            <a:pPr algn="ctr"/>
            <a:r>
              <a:rPr lang="en-US" b="1" i="1" dirty="0">
                <a:effectLst/>
                <a:latin typeface="Times New Roman" panose="02020603050405020304" pitchFamily="18" charset="0"/>
                <a:ea typeface="Times New Roman" panose="02020603050405020304" pitchFamily="18" charset="0"/>
              </a:rPr>
              <a:t>Stephen R. Covey</a:t>
            </a:r>
            <a:br>
              <a:rPr lang="en-US" b="1" i="1" dirty="0">
                <a:effectLst/>
                <a:latin typeface="Times New Roman" panose="02020603050405020304" pitchFamily="18" charset="0"/>
                <a:ea typeface="Times New Roman" panose="02020603050405020304" pitchFamily="18" charset="0"/>
              </a:rPr>
            </a:br>
            <a:r>
              <a:rPr lang="en-US" b="1" i="1" dirty="0">
                <a:effectLst/>
                <a:latin typeface="Times New Roman" panose="02020603050405020304" pitchFamily="18" charset="0"/>
                <a:ea typeface="Times New Roman" panose="02020603050405020304" pitchFamily="18" charset="0"/>
              </a:rPr>
              <a:t>7 Habits of Highly Effective People</a:t>
            </a:r>
            <a:endParaRPr lang="en-US" dirty="0"/>
          </a:p>
        </p:txBody>
      </p:sp>
      <p:pic>
        <p:nvPicPr>
          <p:cNvPr id="6" name="“When you trust people, you have confidence in them — in their integrity and in their abilities.”">
            <a:hlinkClick r:id="" action="ppaction://media"/>
            <a:extLst>
              <a:ext uri="{FF2B5EF4-FFF2-40B4-BE49-F238E27FC236}">
                <a16:creationId xmlns:a16="http://schemas.microsoft.com/office/drawing/2014/main" id="{FB461878-55A7-FCCC-6D26-6CD2D7F6F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7413" y="5948042"/>
            <a:ext cx="487363" cy="487363"/>
          </a:xfrm>
          <a:prstGeom prst="rect">
            <a:avLst/>
          </a:prstGeom>
        </p:spPr>
      </p:pic>
    </p:spTree>
    <p:extLst>
      <p:ext uri="{BB962C8B-B14F-4D97-AF65-F5344CB8AC3E}">
        <p14:creationId xmlns:p14="http://schemas.microsoft.com/office/powerpoint/2010/main" val="2696040355"/>
      </p:ext>
    </p:extLst>
  </p:cSld>
  <p:clrMapOvr>
    <a:masterClrMapping/>
  </p:clrMapOvr>
  <mc:AlternateContent xmlns:mc="http://schemas.openxmlformats.org/markup-compatibility/2006" xmlns:p14="http://schemas.microsoft.com/office/powerpoint/2010/main">
    <mc:Choice Requires="p14">
      <p:transition spd="slow" p14:dur="2000" advTm="8112"/>
    </mc:Choice>
    <mc:Fallback xmlns="">
      <p:transition spd="slow" advTm="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7" objId="6"/>
        <p14:stopEvt time="5672"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terview: Maya Angelou, Author Of 'Mom &amp; Me &amp; Mom' : NPR">
            <a:extLst>
              <a:ext uri="{FF2B5EF4-FFF2-40B4-BE49-F238E27FC236}">
                <a16:creationId xmlns:a16="http://schemas.microsoft.com/office/drawing/2014/main" id="{677774B5-6369-AC1B-A306-8320C5EC3A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27" y="1142483"/>
            <a:ext cx="3657369" cy="45730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4E0A209-4231-A229-DFE6-88415DB543FF}"/>
              </a:ext>
            </a:extLst>
          </p:cNvPr>
          <p:cNvSpPr txBox="1"/>
          <p:nvPr/>
        </p:nvSpPr>
        <p:spPr>
          <a:xfrm>
            <a:off x="5036024" y="1748415"/>
            <a:ext cx="6934423" cy="3170099"/>
          </a:xfrm>
          <a:prstGeom prst="rect">
            <a:avLst/>
          </a:prstGeom>
          <a:noFill/>
        </p:spPr>
        <p:txBody>
          <a:bodyPr wrap="square">
            <a:spAutoFit/>
          </a:bodyPr>
          <a:lstStyle/>
          <a:p>
            <a:r>
              <a:rPr lang="en-US" sz="4000" b="1" i="1" dirty="0">
                <a:solidFill>
                  <a:srgbClr val="1C1C1C"/>
                </a:solidFill>
                <a:effectLst/>
                <a:latin typeface="Times New Roman" panose="02020603050405020304" pitchFamily="18" charset="0"/>
                <a:cs typeface="Times New Roman" panose="02020603050405020304" pitchFamily="18" charset="0"/>
              </a:rPr>
              <a:t>“I’ve learned that people will forget what you said, people will forget what you did, but people will never forget how you made them feel.”</a:t>
            </a:r>
          </a:p>
        </p:txBody>
      </p:sp>
      <p:sp>
        <p:nvSpPr>
          <p:cNvPr id="11" name="TextBox 10">
            <a:extLst>
              <a:ext uri="{FF2B5EF4-FFF2-40B4-BE49-F238E27FC236}">
                <a16:creationId xmlns:a16="http://schemas.microsoft.com/office/drawing/2014/main" id="{66FBF20F-32FE-41A4-035D-341AE8F16232}"/>
              </a:ext>
            </a:extLst>
          </p:cNvPr>
          <p:cNvSpPr txBox="1"/>
          <p:nvPr/>
        </p:nvSpPr>
        <p:spPr>
          <a:xfrm>
            <a:off x="872050" y="5852248"/>
            <a:ext cx="3169321" cy="646331"/>
          </a:xfrm>
          <a:prstGeom prst="rect">
            <a:avLst/>
          </a:prstGeom>
          <a:noFill/>
        </p:spPr>
        <p:txBody>
          <a:bodyPr wrap="square">
            <a:spAutoFit/>
          </a:bodyPr>
          <a:lstStyle/>
          <a:p>
            <a:pPr algn="ctr"/>
            <a:r>
              <a:rPr lang="en-US" sz="1800" b="1" i="1" dirty="0">
                <a:solidFill>
                  <a:srgbClr val="1C1C1C"/>
                </a:solidFill>
                <a:latin typeface="Times New Roman" panose="02020603050405020304" pitchFamily="18" charset="0"/>
                <a:cs typeface="Times New Roman" panose="02020603050405020304" pitchFamily="18" charset="0"/>
              </a:rPr>
              <a:t>Maya Angelou</a:t>
            </a:r>
          </a:p>
          <a:p>
            <a:pPr algn="ctr"/>
            <a:r>
              <a:rPr lang="en-US" b="1" i="1" dirty="0">
                <a:solidFill>
                  <a:srgbClr val="000000"/>
                </a:solidFill>
                <a:latin typeface="Times New Roman" panose="02020603050405020304" pitchFamily="18" charset="0"/>
                <a:cs typeface="Times New Roman" panose="02020603050405020304" pitchFamily="18" charset="0"/>
              </a:rPr>
              <a:t>P</a:t>
            </a:r>
            <a:r>
              <a:rPr lang="en-US" b="1" i="1" dirty="0">
                <a:solidFill>
                  <a:srgbClr val="000000"/>
                </a:solidFill>
                <a:effectLst/>
                <a:latin typeface="Times New Roman" panose="02020603050405020304" pitchFamily="18" charset="0"/>
                <a:cs typeface="Times New Roman" panose="02020603050405020304" pitchFamily="18" charset="0"/>
              </a:rPr>
              <a:t>oet, </a:t>
            </a:r>
            <a:r>
              <a:rPr lang="en-US" b="1" i="1" dirty="0">
                <a:solidFill>
                  <a:srgbClr val="000000"/>
                </a:solidFill>
                <a:latin typeface="Times New Roman" panose="02020603050405020304" pitchFamily="18" charset="0"/>
                <a:cs typeface="Times New Roman" panose="02020603050405020304" pitchFamily="18" charset="0"/>
              </a:rPr>
              <a:t>M</a:t>
            </a:r>
            <a:r>
              <a:rPr lang="en-US" b="1" i="1" dirty="0">
                <a:solidFill>
                  <a:srgbClr val="000000"/>
                </a:solidFill>
                <a:effectLst/>
                <a:latin typeface="Times New Roman" panose="02020603050405020304" pitchFamily="18" charset="0"/>
                <a:cs typeface="Times New Roman" panose="02020603050405020304" pitchFamily="18" charset="0"/>
              </a:rPr>
              <a:t>emoirist, and Activist</a:t>
            </a:r>
            <a:endParaRPr lang="en-US" sz="1800" b="1" i="1" dirty="0">
              <a:latin typeface="Times New Roman" panose="02020603050405020304" pitchFamily="18" charset="0"/>
              <a:cs typeface="Times New Roman" panose="02020603050405020304" pitchFamily="18" charset="0"/>
            </a:endParaRPr>
          </a:p>
        </p:txBody>
      </p:sp>
      <p:pic>
        <p:nvPicPr>
          <p:cNvPr id="12" name="“I’ve learned that people will forget what you said, people will forget what you did, but people will never forget how you made them feel.”">
            <a:hlinkClick r:id="" action="ppaction://media"/>
            <a:extLst>
              <a:ext uri="{FF2B5EF4-FFF2-40B4-BE49-F238E27FC236}">
                <a16:creationId xmlns:a16="http://schemas.microsoft.com/office/drawing/2014/main" id="{D87C5DC8-1FAA-A53B-53FD-EBA7FBC22C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16" name="Audio 15">
            <a:hlinkClick r:id="" action="ppaction://media"/>
            <a:extLst>
              <a:ext uri="{FF2B5EF4-FFF2-40B4-BE49-F238E27FC236}">
                <a16:creationId xmlns:a16="http://schemas.microsoft.com/office/drawing/2014/main" id="{427757F6-BA43-9247-5965-10099BD4F1AC}"/>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388481" y="5146713"/>
            <a:ext cx="2057400" cy="2057400"/>
          </a:xfrm>
          <a:prstGeom prst="ellipse">
            <a:avLst/>
          </a:prstGeom>
        </p:spPr>
      </p:pic>
    </p:spTree>
    <p:extLst>
      <p:ext uri="{BB962C8B-B14F-4D97-AF65-F5344CB8AC3E}">
        <p14:creationId xmlns:p14="http://schemas.microsoft.com/office/powerpoint/2010/main" val="4075146502"/>
      </p:ext>
    </p:extLst>
  </p:cSld>
  <p:clrMapOvr>
    <a:masterClrMapping/>
  </p:clrMapOvr>
  <mc:AlternateContent xmlns:mc="http://schemas.openxmlformats.org/markup-compatibility/2006" xmlns:p14="http://schemas.microsoft.com/office/powerpoint/2010/main">
    <mc:Choice Requires="p14">
      <p:transition spd="slow" p14:dur="2000" advTm="8280"/>
    </mc:Choice>
    <mc:Fallback xmlns="">
      <p:transition spd="slow" advTm="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 presetClass="mediacall" presetSubtype="0" fill="hold" nodeType="withEffect">
                                  <p:stCondLst>
                                    <p:cond delay="0"/>
                                  </p:stCondLst>
                                  <p:childTnLst>
                                    <p:cmd type="call" cmd="playFrom(0.0)">
                                      <p:cBhvr>
                                        <p:cTn id="8" dur="66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2"/>
                </p:tgtEl>
              </p:cMediaNode>
            </p:audio>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22" objId="12"/>
        <p14:stopEvt time="6689" objId="1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CE6403-1CB1-2212-497A-218CAA361A0B}"/>
              </a:ext>
            </a:extLst>
          </p:cNvPr>
          <p:cNvSpPr txBox="1"/>
          <p:nvPr/>
        </p:nvSpPr>
        <p:spPr>
          <a:xfrm>
            <a:off x="5651108" y="2252503"/>
            <a:ext cx="5906981" cy="2554545"/>
          </a:xfrm>
          <a:prstGeom prst="rect">
            <a:avLst/>
          </a:prstGeom>
          <a:noFill/>
        </p:spPr>
        <p:txBody>
          <a:bodyPr wrap="square">
            <a:spAutoFit/>
          </a:bodyPr>
          <a:lstStyle/>
          <a:p>
            <a:pPr algn="l" fontAlgn="base"/>
            <a:r>
              <a:rPr lang="en-US" sz="4000" b="1" i="1" dirty="0">
                <a:effectLst/>
                <a:latin typeface="Times New Roman" panose="02020603050405020304" pitchFamily="18" charset="0"/>
                <a:cs typeface="Times New Roman" panose="02020603050405020304" pitchFamily="18" charset="0"/>
              </a:rPr>
              <a:t>“Whoever is careless with the truth in small matters cannot be trusted with important matters.”</a:t>
            </a:r>
          </a:p>
        </p:txBody>
      </p:sp>
      <p:pic>
        <p:nvPicPr>
          <p:cNvPr id="4" name="Picture 2" descr="9 Things You May Not Know About Albert Einstein - History Lists">
            <a:extLst>
              <a:ext uri="{FF2B5EF4-FFF2-40B4-BE49-F238E27FC236}">
                <a16:creationId xmlns:a16="http://schemas.microsoft.com/office/drawing/2014/main" id="{A46FE75E-36F5-C27A-1574-E402EC78A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68" y="1008659"/>
            <a:ext cx="3596895" cy="48406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18467C-8800-C89D-3CA3-5863C601407F}"/>
              </a:ext>
            </a:extLst>
          </p:cNvPr>
          <p:cNvSpPr txBox="1"/>
          <p:nvPr/>
        </p:nvSpPr>
        <p:spPr>
          <a:xfrm>
            <a:off x="599459" y="5961489"/>
            <a:ext cx="3862315" cy="646331"/>
          </a:xfrm>
          <a:prstGeom prst="rect">
            <a:avLst/>
          </a:prstGeom>
          <a:noFill/>
        </p:spPr>
        <p:txBody>
          <a:bodyPr wrap="square">
            <a:spAutoFit/>
          </a:bodyPr>
          <a:lstStyle/>
          <a:p>
            <a:pPr algn="ctr"/>
            <a:r>
              <a:rPr lang="en-US" b="1" i="1" dirty="0">
                <a:effectLst/>
                <a:latin typeface="Times New Roman" panose="02020603050405020304" pitchFamily="18" charset="0"/>
                <a:ea typeface="Times New Roman" panose="02020603050405020304" pitchFamily="18" charset="0"/>
              </a:rPr>
              <a:t>Albert Einstein</a:t>
            </a:r>
            <a:br>
              <a:rPr lang="en-US" b="1" i="1" dirty="0">
                <a:effectLst/>
                <a:latin typeface="Times New Roman" panose="02020603050405020304" pitchFamily="18" charset="0"/>
                <a:ea typeface="Times New Roman" panose="02020603050405020304" pitchFamily="18" charset="0"/>
              </a:rPr>
            </a:br>
            <a:r>
              <a:rPr lang="en-US" b="1" i="1" dirty="0">
                <a:effectLst/>
                <a:latin typeface="Times New Roman" panose="02020603050405020304" pitchFamily="18" charset="0"/>
                <a:ea typeface="Times New Roman" panose="02020603050405020304" pitchFamily="18" charset="0"/>
              </a:rPr>
              <a:t>Mathematician and Physicist</a:t>
            </a:r>
            <a:endParaRPr lang="en-US" dirty="0"/>
          </a:p>
        </p:txBody>
      </p:sp>
      <p:pic>
        <p:nvPicPr>
          <p:cNvPr id="6" name="“Whoever is careless with the truth in small matters cannot be trusted with important matters.”">
            <a:hlinkClick r:id="" action="ppaction://media"/>
            <a:extLst>
              <a:ext uri="{FF2B5EF4-FFF2-40B4-BE49-F238E27FC236}">
                <a16:creationId xmlns:a16="http://schemas.microsoft.com/office/drawing/2014/main" id="{81850F41-231A-2AAE-9488-2FE0C9C3F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4407" y="6040972"/>
            <a:ext cx="487363" cy="487363"/>
          </a:xfrm>
          <a:prstGeom prst="rect">
            <a:avLst/>
          </a:prstGeom>
        </p:spPr>
      </p:pic>
    </p:spTree>
    <p:extLst>
      <p:ext uri="{BB962C8B-B14F-4D97-AF65-F5344CB8AC3E}">
        <p14:creationId xmlns:p14="http://schemas.microsoft.com/office/powerpoint/2010/main" val="4206120286"/>
      </p:ext>
    </p:extLst>
  </p:cSld>
  <p:clrMapOvr>
    <a:masterClrMapping/>
  </p:clrMapOvr>
  <mc:AlternateContent xmlns:mc="http://schemas.openxmlformats.org/markup-compatibility/2006" xmlns:p14="http://schemas.microsoft.com/office/powerpoint/2010/main">
    <mc:Choice Requires="p14">
      <p:transition spd="slow" p14:dur="2000" advTm="6256"/>
    </mc:Choice>
    <mc:Fallback xmlns="">
      <p:transition spd="slow" advTm="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6" objId="6"/>
        <p14:stopEvt time="4406"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C7294C-EBE2-ABEA-030A-21F357FC3917}"/>
              </a:ext>
            </a:extLst>
          </p:cNvPr>
          <p:cNvSpPr txBox="1"/>
          <p:nvPr/>
        </p:nvSpPr>
        <p:spPr>
          <a:xfrm>
            <a:off x="5691116" y="1692322"/>
            <a:ext cx="5677469" cy="3785652"/>
          </a:xfrm>
          <a:prstGeom prst="rect">
            <a:avLst/>
          </a:prstGeom>
          <a:noFill/>
        </p:spPr>
        <p:txBody>
          <a:bodyPr wrap="square">
            <a:spAutoFit/>
          </a:bodyPr>
          <a:lstStyle/>
          <a:p>
            <a:r>
              <a:rPr lang="en-US" sz="4000" b="1" i="1" dirty="0">
                <a:effectLst/>
                <a:latin typeface="Times New Roman" panose="02020603050405020304" pitchFamily="18" charset="0"/>
                <a:cs typeface="Times New Roman" panose="02020603050405020304" pitchFamily="18" charset="0"/>
              </a:rPr>
              <a:t>“Once you embrace unpleasant news not as negative but as evidence of a need for change, you aren't defeated by it. You're learning from it.” </a:t>
            </a:r>
          </a:p>
        </p:txBody>
      </p:sp>
      <p:sp>
        <p:nvSpPr>
          <p:cNvPr id="6" name="TextBox 5">
            <a:extLst>
              <a:ext uri="{FF2B5EF4-FFF2-40B4-BE49-F238E27FC236}">
                <a16:creationId xmlns:a16="http://schemas.microsoft.com/office/drawing/2014/main" id="{B5A2ABCF-8C04-8609-CAF2-633B47BB9EEB}"/>
              </a:ext>
            </a:extLst>
          </p:cNvPr>
          <p:cNvSpPr txBox="1"/>
          <p:nvPr/>
        </p:nvSpPr>
        <p:spPr>
          <a:xfrm>
            <a:off x="1029269" y="6024418"/>
            <a:ext cx="3788390" cy="646331"/>
          </a:xfrm>
          <a:prstGeom prst="rect">
            <a:avLst/>
          </a:prstGeom>
          <a:noFill/>
        </p:spPr>
        <p:txBody>
          <a:bodyPr wrap="square">
            <a:spAutoFit/>
          </a:bodyPr>
          <a:lstStyle/>
          <a:p>
            <a:pPr algn="ctr"/>
            <a:r>
              <a:rPr lang="en-US" sz="1800" b="1" i="1" dirty="0">
                <a:effectLst/>
                <a:latin typeface="Times New Roman" panose="02020603050405020304" pitchFamily="18" charset="0"/>
                <a:cs typeface="Times New Roman" panose="02020603050405020304" pitchFamily="18" charset="0"/>
              </a:rPr>
              <a:t>Bill Gates</a:t>
            </a:r>
          </a:p>
          <a:p>
            <a:pPr algn="ctr"/>
            <a:r>
              <a:rPr lang="en-US" sz="1800" b="1" i="1" dirty="0">
                <a:effectLst/>
                <a:latin typeface="Times New Roman" panose="02020603050405020304" pitchFamily="18" charset="0"/>
                <a:cs typeface="Times New Roman" panose="02020603050405020304" pitchFamily="18" charset="0"/>
              </a:rPr>
              <a:t>Business leader, Philanthropist</a:t>
            </a:r>
            <a:endParaRPr lang="en-US" sz="1800" b="1" i="1" dirty="0">
              <a:latin typeface="Times New Roman" panose="02020603050405020304" pitchFamily="18" charset="0"/>
              <a:cs typeface="Times New Roman" panose="02020603050405020304" pitchFamily="18" charset="0"/>
            </a:endParaRPr>
          </a:p>
        </p:txBody>
      </p:sp>
      <p:pic>
        <p:nvPicPr>
          <p:cNvPr id="4098" name="Picture 2" descr="Bill Gates Net Worth in Indian Rupees in 2021 | Secrets behind his fortune">
            <a:extLst>
              <a:ext uri="{FF2B5EF4-FFF2-40B4-BE49-F238E27FC236}">
                <a16:creationId xmlns:a16="http://schemas.microsoft.com/office/drawing/2014/main" id="{29FF3CD8-E79D-CD2A-62F0-128B706DB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17" y="1223801"/>
            <a:ext cx="4722694" cy="4722694"/>
          </a:xfrm>
          <a:prstGeom prst="rect">
            <a:avLst/>
          </a:prstGeom>
          <a:noFill/>
          <a:extLst>
            <a:ext uri="{909E8E84-426E-40DD-AFC4-6F175D3DCCD1}">
              <a14:hiddenFill xmlns:a14="http://schemas.microsoft.com/office/drawing/2010/main">
                <a:solidFill>
                  <a:srgbClr val="FFFFFF"/>
                </a:solidFill>
              </a14:hiddenFill>
            </a:ext>
          </a:extLst>
        </p:spPr>
      </p:pic>
      <p:pic>
        <p:nvPicPr>
          <p:cNvPr id="7" name="“Once you embrace unpleasant news not as negative but as evidence of a need for change, you aren't defeated by it. You're learning from it.” ">
            <a:hlinkClick r:id="" action="ppaction://media"/>
            <a:extLst>
              <a:ext uri="{FF2B5EF4-FFF2-40B4-BE49-F238E27FC236}">
                <a16:creationId xmlns:a16="http://schemas.microsoft.com/office/drawing/2014/main" id="{4165B8EF-3660-4368-E4CF-38D419DFE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4107" y="6024418"/>
            <a:ext cx="487363" cy="487363"/>
          </a:xfrm>
          <a:prstGeom prst="rect">
            <a:avLst/>
          </a:prstGeom>
        </p:spPr>
      </p:pic>
    </p:spTree>
    <p:extLst>
      <p:ext uri="{BB962C8B-B14F-4D97-AF65-F5344CB8AC3E}">
        <p14:creationId xmlns:p14="http://schemas.microsoft.com/office/powerpoint/2010/main" val="2017324241"/>
      </p:ext>
    </p:extLst>
  </p:cSld>
  <p:clrMapOvr>
    <a:masterClrMapping/>
  </p:clrMapOvr>
  <mc:AlternateContent xmlns:mc="http://schemas.openxmlformats.org/markup-compatibility/2006" xmlns:p14="http://schemas.microsoft.com/office/powerpoint/2010/main">
    <mc:Choice Requires="p14">
      <p:transition spd="slow" p14:dur="2000" advTm="9170"/>
    </mc:Choice>
    <mc:Fallback xmlns="">
      <p:transition spd="slow" advTm="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2" objId="7"/>
        <p14:stopEvt time="8087"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1A02C7-A1CE-BB24-43C3-F94B2F41808B}"/>
              </a:ext>
            </a:extLst>
          </p:cNvPr>
          <p:cNvSpPr txBox="1"/>
          <p:nvPr/>
        </p:nvSpPr>
        <p:spPr>
          <a:xfrm>
            <a:off x="1282890" y="5986684"/>
            <a:ext cx="3261814" cy="646331"/>
          </a:xfrm>
          <a:prstGeom prst="rect">
            <a:avLst/>
          </a:prstGeom>
          <a:noFill/>
        </p:spPr>
        <p:txBody>
          <a:bodyPr wrap="square">
            <a:spAutoFit/>
          </a:bodyPr>
          <a:lstStyle/>
          <a:p>
            <a:pPr algn="ctr"/>
            <a:r>
              <a:rPr lang="en-US" i="1" dirty="0">
                <a:solidFill>
                  <a:srgbClr val="000000"/>
                </a:solidFill>
                <a:effectLst/>
                <a:latin typeface="Times New Roman" panose="02020603050405020304" pitchFamily="18" charset="0"/>
                <a:cs typeface="Times New Roman" panose="02020603050405020304" pitchFamily="18" charset="0"/>
              </a:rPr>
              <a:t>John C. Maxwell</a:t>
            </a:r>
          </a:p>
          <a:p>
            <a:pPr algn="ctr"/>
            <a:r>
              <a:rPr lang="en-US" i="1" dirty="0">
                <a:solidFill>
                  <a:srgbClr val="111111"/>
                </a:solidFill>
                <a:effectLst/>
                <a:latin typeface="Times New Roman" panose="02020603050405020304" pitchFamily="18" charset="0"/>
                <a:cs typeface="Times New Roman" panose="02020603050405020304" pitchFamily="18" charset="0"/>
              </a:rPr>
              <a:t>Author, Speaker, and Pastor </a:t>
            </a:r>
            <a:endParaRPr lang="en-US" i="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7F86AF-51AA-9801-B43D-7FC3C054686B}"/>
              </a:ext>
            </a:extLst>
          </p:cNvPr>
          <p:cNvSpPr txBox="1"/>
          <p:nvPr/>
        </p:nvSpPr>
        <p:spPr>
          <a:xfrm>
            <a:off x="5459105" y="2459503"/>
            <a:ext cx="6318913" cy="1938992"/>
          </a:xfrm>
          <a:prstGeom prst="rect">
            <a:avLst/>
          </a:prstGeom>
          <a:noFill/>
        </p:spPr>
        <p:txBody>
          <a:bodyPr wrap="square" rtlCol="0">
            <a:spAutoFit/>
          </a:bodyPr>
          <a:lstStyle/>
          <a:p>
            <a:r>
              <a:rPr lang="en-US" sz="4000" b="1" i="1" dirty="0">
                <a:latin typeface="Times New Roman" panose="02020603050405020304" pitchFamily="18" charset="0"/>
                <a:cs typeface="Times New Roman" panose="02020603050405020304" pitchFamily="18" charset="0"/>
              </a:rPr>
              <a:t>Leadership is taking responsibility while others are making excuses.”</a:t>
            </a:r>
          </a:p>
        </p:txBody>
      </p:sp>
      <p:pic>
        <p:nvPicPr>
          <p:cNvPr id="3074" name="Picture 2" descr="La frase del mes: John C. Maxwell | PressCoaching">
            <a:extLst>
              <a:ext uri="{FF2B5EF4-FFF2-40B4-BE49-F238E27FC236}">
                <a16:creationId xmlns:a16="http://schemas.microsoft.com/office/drawing/2014/main" id="{2BE97C83-D4D1-1B20-92AF-1239940CC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694" y="1086134"/>
            <a:ext cx="3748585" cy="4685731"/>
          </a:xfrm>
          <a:prstGeom prst="rect">
            <a:avLst/>
          </a:prstGeom>
          <a:noFill/>
          <a:extLst>
            <a:ext uri="{909E8E84-426E-40DD-AFC4-6F175D3DCCD1}">
              <a14:hiddenFill xmlns:a14="http://schemas.microsoft.com/office/drawing/2010/main">
                <a:solidFill>
                  <a:srgbClr val="FFFFFF"/>
                </a:solidFill>
              </a14:hiddenFill>
            </a:ext>
          </a:extLst>
        </p:spPr>
      </p:pic>
      <p:pic>
        <p:nvPicPr>
          <p:cNvPr id="4" name="Leadership is taking responsibility while others are making excuses.”">
            <a:hlinkClick r:id="" action="ppaction://media"/>
            <a:extLst>
              <a:ext uri="{FF2B5EF4-FFF2-40B4-BE49-F238E27FC236}">
                <a16:creationId xmlns:a16="http://schemas.microsoft.com/office/drawing/2014/main" id="{A3C26A66-30C5-59DD-675C-CF5AA894B9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0655" y="5986684"/>
            <a:ext cx="487363" cy="487363"/>
          </a:xfrm>
          <a:prstGeom prst="rect">
            <a:avLst/>
          </a:prstGeom>
        </p:spPr>
      </p:pic>
    </p:spTree>
    <p:extLst>
      <p:ext uri="{BB962C8B-B14F-4D97-AF65-F5344CB8AC3E}">
        <p14:creationId xmlns:p14="http://schemas.microsoft.com/office/powerpoint/2010/main" val="4069545487"/>
      </p:ext>
    </p:extLst>
  </p:cSld>
  <p:clrMapOvr>
    <a:masterClrMapping/>
  </p:clrMapOvr>
  <mc:AlternateContent xmlns:mc="http://schemas.openxmlformats.org/markup-compatibility/2006" xmlns:p14="http://schemas.microsoft.com/office/powerpoint/2010/main">
    <mc:Choice Requires="p14">
      <p:transition spd="slow" p14:dur="2000" advTm="5344"/>
    </mc:Choice>
    <mc:Fallback xmlns="">
      <p:transition spd="slow" advTm="5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 objId="4"/>
        <p14:stopEvt time="4562"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21561A-07C2-95CA-9DE2-AA653575348D}"/>
              </a:ext>
            </a:extLst>
          </p:cNvPr>
          <p:cNvSpPr txBox="1"/>
          <p:nvPr/>
        </p:nvSpPr>
        <p:spPr>
          <a:xfrm>
            <a:off x="4970249" y="2274838"/>
            <a:ext cx="7033146" cy="2308324"/>
          </a:xfrm>
          <a:prstGeom prst="rect">
            <a:avLst/>
          </a:prstGeom>
          <a:noFill/>
        </p:spPr>
        <p:txBody>
          <a:bodyPr wrap="square">
            <a:spAutoFit/>
          </a:bodyPr>
          <a:lstStyle/>
          <a:p>
            <a:pPr marR="457200">
              <a:spcBef>
                <a:spcPts val="0"/>
              </a:spcBef>
              <a:spcAft>
                <a:spcPts val="0"/>
              </a:spcAft>
            </a:pPr>
            <a:r>
              <a:rPr lang="en-US" sz="3600" b="1" i="1" dirty="0">
                <a:effectLst/>
                <a:latin typeface="Times New Roman" panose="02020603050405020304" pitchFamily="18" charset="0"/>
                <a:ea typeface="Times New Roman" panose="02020603050405020304" pitchFamily="18" charset="0"/>
              </a:rPr>
              <a:t>“The first responsibility of a leader is to define reality. The last is to say thank you. In between, the leader is a servant.” </a:t>
            </a:r>
            <a:endParaRPr lang="en-US" sz="3600" dirty="0">
              <a:effectLst/>
              <a:latin typeface="Times New Roman" panose="02020603050405020304" pitchFamily="18" charset="0"/>
              <a:ea typeface="Times New Roman" panose="02020603050405020304" pitchFamily="18" charset="0"/>
            </a:endParaRPr>
          </a:p>
        </p:txBody>
      </p:sp>
      <p:pic>
        <p:nvPicPr>
          <p:cNvPr id="5" name="Picture 4" descr="A picture containing wall, person, indoor, person&#10;&#10;Description automatically generated">
            <a:extLst>
              <a:ext uri="{FF2B5EF4-FFF2-40B4-BE49-F238E27FC236}">
                <a16:creationId xmlns:a16="http://schemas.microsoft.com/office/drawing/2014/main" id="{20BE8290-81BE-4951-C6A1-BABCB17AF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923" y="1470638"/>
            <a:ext cx="3929410" cy="3929410"/>
          </a:xfrm>
          <a:prstGeom prst="rect">
            <a:avLst/>
          </a:prstGeom>
        </p:spPr>
      </p:pic>
      <p:sp>
        <p:nvSpPr>
          <p:cNvPr id="6" name="TextBox 5">
            <a:extLst>
              <a:ext uri="{FF2B5EF4-FFF2-40B4-BE49-F238E27FC236}">
                <a16:creationId xmlns:a16="http://schemas.microsoft.com/office/drawing/2014/main" id="{313733F8-B8B9-0B01-21D3-01A42C024C4B}"/>
              </a:ext>
            </a:extLst>
          </p:cNvPr>
          <p:cNvSpPr txBox="1"/>
          <p:nvPr/>
        </p:nvSpPr>
        <p:spPr>
          <a:xfrm>
            <a:off x="189737" y="5400048"/>
            <a:ext cx="4718713" cy="923330"/>
          </a:xfrm>
          <a:prstGeom prst="rect">
            <a:avLst/>
          </a:prstGeom>
          <a:noFill/>
        </p:spPr>
        <p:txBody>
          <a:bodyPr wrap="square">
            <a:spAutoFit/>
          </a:bodyPr>
          <a:lstStyle/>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Max De </a:t>
            </a:r>
            <a:r>
              <a:rPr lang="en-US" sz="1800" b="1" i="1" dirty="0" err="1">
                <a:effectLst/>
                <a:latin typeface="Times New Roman" panose="02020603050405020304" pitchFamily="18" charset="0"/>
                <a:ea typeface="Times New Roman" panose="02020603050405020304" pitchFamily="18" charset="0"/>
              </a:rPr>
              <a:t>Pree</a:t>
            </a:r>
            <a:r>
              <a:rPr lang="en-US" sz="1800" b="1"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Author Leadership is an Art </a:t>
            </a:r>
            <a:endParaRPr lang="en-US" sz="18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CEO Herman Miller Office Furniture</a:t>
            </a:r>
            <a:endParaRPr lang="en-US" sz="1800" dirty="0">
              <a:effectLst/>
              <a:latin typeface="Times New Roman" panose="02020603050405020304" pitchFamily="18" charset="0"/>
              <a:ea typeface="Times New Roman" panose="02020603050405020304" pitchFamily="18" charset="0"/>
            </a:endParaRPr>
          </a:p>
        </p:txBody>
      </p:sp>
      <p:pic>
        <p:nvPicPr>
          <p:cNvPr id="7" name="The first responsibility of a leader is to define reality.">
            <a:hlinkClick r:id="" action="ppaction://media"/>
            <a:extLst>
              <a:ext uri="{FF2B5EF4-FFF2-40B4-BE49-F238E27FC236}">
                <a16:creationId xmlns:a16="http://schemas.microsoft.com/office/drawing/2014/main" id="{BEDF8954-723B-418B-9E83-3A5AF9B54F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713" y="6079696"/>
            <a:ext cx="487363" cy="487363"/>
          </a:xfrm>
          <a:prstGeom prst="rect">
            <a:avLst/>
          </a:prstGeom>
        </p:spPr>
      </p:pic>
    </p:spTree>
    <p:extLst>
      <p:ext uri="{BB962C8B-B14F-4D97-AF65-F5344CB8AC3E}">
        <p14:creationId xmlns:p14="http://schemas.microsoft.com/office/powerpoint/2010/main" val="2110018402"/>
      </p:ext>
    </p:extLst>
  </p:cSld>
  <p:clrMapOvr>
    <a:masterClrMapping/>
  </p:clrMapOvr>
  <mc:AlternateContent xmlns:mc="http://schemas.openxmlformats.org/markup-compatibility/2006" xmlns:p14="http://schemas.microsoft.com/office/powerpoint/2010/main">
    <mc:Choice Requires="p14">
      <p:transition spd="slow" p14:dur="2000" advTm="10775"/>
    </mc:Choice>
    <mc:Fallback xmlns="">
      <p:transition spd="slow" advTm="1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5" objId="7"/>
        <p14:stopEvt time="9927" objId="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D54F0A-79D8-9261-4A42-BA5694144513}"/>
              </a:ext>
            </a:extLst>
          </p:cNvPr>
          <p:cNvSpPr>
            <a:spLocks noChangeArrowheads="1"/>
          </p:cNvSpPr>
          <p:nvPr/>
        </p:nvSpPr>
        <p:spPr bwMode="auto">
          <a:xfrm>
            <a:off x="1930400" y="562864"/>
            <a:ext cx="8331200" cy="573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38088"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Short Course in HUMAN RELATIONS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SIX Most Important Words: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 admit I made a mistake."</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FIVE Most Important Words: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"You did a good job."</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FOUR Most Important Words: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"What is your opinion."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THREE Most Important Words: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"If you please."</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TWO Most Important Words:</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"Thank you"</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ONE Most Important Word:</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"We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LEAST Important Word:</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3" name="A Short Course in HUMAN RELATIONS">
            <a:hlinkClick r:id="" action="ppaction://media"/>
            <a:extLst>
              <a:ext uri="{FF2B5EF4-FFF2-40B4-BE49-F238E27FC236}">
                <a16:creationId xmlns:a16="http://schemas.microsoft.com/office/drawing/2014/main" id="{B2FBFB3D-D0A1-5BB0-4806-C11B853DB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8437" y="6051460"/>
            <a:ext cx="487363" cy="487363"/>
          </a:xfrm>
          <a:prstGeom prst="rect">
            <a:avLst/>
          </a:prstGeom>
        </p:spPr>
      </p:pic>
    </p:spTree>
    <p:extLst>
      <p:ext uri="{BB962C8B-B14F-4D97-AF65-F5344CB8AC3E}">
        <p14:creationId xmlns:p14="http://schemas.microsoft.com/office/powerpoint/2010/main" val="647716149"/>
      </p:ext>
    </p:extLst>
  </p:cSld>
  <p:clrMapOvr>
    <a:masterClrMapping/>
  </p:clrMapOvr>
  <mc:AlternateContent xmlns:mc="http://schemas.openxmlformats.org/markup-compatibility/2006" xmlns:p14="http://schemas.microsoft.com/office/powerpoint/2010/main">
    <mc:Choice Requires="p14">
      <p:transition spd="slow" p14:dur="2000" advTm="24993"/>
    </mc:Choice>
    <mc:Fallback xmlns="">
      <p:transition spd="slow" advTm="2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 objId="3"/>
        <p14:stopEvt time="23573"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glasses">
            <a:extLst>
              <a:ext uri="{FF2B5EF4-FFF2-40B4-BE49-F238E27FC236}">
                <a16:creationId xmlns:a16="http://schemas.microsoft.com/office/drawing/2014/main" id="{D1FCB1B6-63FA-4167-0CD5-768E2B294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057" y="1346200"/>
            <a:ext cx="4168377" cy="4165600"/>
          </a:xfrm>
          <a:prstGeom prst="rect">
            <a:avLst/>
          </a:prstGeom>
        </p:spPr>
      </p:pic>
      <p:sp>
        <p:nvSpPr>
          <p:cNvPr id="3" name="TextBox 2">
            <a:extLst>
              <a:ext uri="{FF2B5EF4-FFF2-40B4-BE49-F238E27FC236}">
                <a16:creationId xmlns:a16="http://schemas.microsoft.com/office/drawing/2014/main" id="{408BC8BD-8D5B-6499-1E30-02B3D336D0DE}"/>
              </a:ext>
            </a:extLst>
          </p:cNvPr>
          <p:cNvSpPr txBox="1"/>
          <p:nvPr/>
        </p:nvSpPr>
        <p:spPr>
          <a:xfrm>
            <a:off x="739057" y="5637606"/>
            <a:ext cx="4517409" cy="646331"/>
          </a:xfrm>
          <a:prstGeom prst="rect">
            <a:avLst/>
          </a:prstGeom>
          <a:noFill/>
        </p:spPr>
        <p:txBody>
          <a:bodyPr wrap="square">
            <a:spAutoFit/>
          </a:bodyPr>
          <a:lstStyle/>
          <a:p>
            <a:pPr marL="457200" marR="54864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Tom Peters</a:t>
            </a:r>
            <a:endParaRPr lang="en-US" sz="1800" dirty="0">
              <a:effectLst/>
              <a:latin typeface="Times New Roman" panose="02020603050405020304" pitchFamily="18" charset="0"/>
              <a:ea typeface="Times New Roman" panose="02020603050405020304" pitchFamily="18" charset="0"/>
            </a:endParaRPr>
          </a:p>
          <a:p>
            <a:pPr marL="457200" marR="54864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Famed Management Consultant</a:t>
            </a:r>
            <a:endParaRPr lang="en-US" sz="1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B242A9EC-CD70-0FB9-D7F3-251C8E84F825}"/>
              </a:ext>
            </a:extLst>
          </p:cNvPr>
          <p:cNvSpPr txBox="1"/>
          <p:nvPr/>
        </p:nvSpPr>
        <p:spPr>
          <a:xfrm>
            <a:off x="5445456" y="2337741"/>
            <a:ext cx="6430567" cy="2631490"/>
          </a:xfrm>
          <a:prstGeom prst="rect">
            <a:avLst/>
          </a:prstGeom>
          <a:noFill/>
        </p:spPr>
        <p:txBody>
          <a:bodyPr wrap="square">
            <a:spAutoFit/>
          </a:bodyPr>
          <a:lstStyle/>
          <a:p>
            <a:pPr marL="457200" marR="548640">
              <a:spcBef>
                <a:spcPts val="0"/>
              </a:spcBef>
              <a:spcAft>
                <a:spcPts val="0"/>
              </a:spcAft>
            </a:pPr>
            <a:r>
              <a:rPr lang="en-US" sz="4000" b="1" i="1" dirty="0">
                <a:effectLst/>
                <a:latin typeface="Times New Roman" panose="02020603050405020304" pitchFamily="18" charset="0"/>
                <a:ea typeface="Times New Roman" panose="02020603050405020304" pitchFamily="18" charset="0"/>
              </a:rPr>
              <a:t>“Formula for success:  under promise and over deliver.”</a:t>
            </a:r>
            <a:endParaRPr lang="en-US" sz="4000" dirty="0">
              <a:effectLst/>
              <a:latin typeface="Times New Roman" panose="02020603050405020304" pitchFamily="18" charset="0"/>
              <a:ea typeface="Times New Roman" panose="02020603050405020304" pitchFamily="18" charset="0"/>
            </a:endParaRPr>
          </a:p>
          <a:p>
            <a:pPr marL="0" marR="457200">
              <a:spcBef>
                <a:spcPts val="600"/>
              </a:spcBef>
              <a:spcAft>
                <a:spcPts val="600"/>
              </a:spcAft>
            </a:pPr>
            <a:r>
              <a:rPr lang="en-US" sz="4000" dirty="0">
                <a:effectLst/>
                <a:latin typeface="Times New Roman" panose="02020603050405020304" pitchFamily="18" charset="0"/>
                <a:ea typeface="Times New Roman" panose="02020603050405020304" pitchFamily="18" charset="0"/>
              </a:rPr>
              <a:t> </a:t>
            </a:r>
          </a:p>
        </p:txBody>
      </p:sp>
      <p:pic>
        <p:nvPicPr>
          <p:cNvPr id="5" name="Formula for success  under promise and over deliver.">
            <a:hlinkClick r:id="" action="ppaction://media"/>
            <a:extLst>
              <a:ext uri="{FF2B5EF4-FFF2-40B4-BE49-F238E27FC236}">
                <a16:creationId xmlns:a16="http://schemas.microsoft.com/office/drawing/2014/main" id="{C54C2FD9-CB3B-8786-2EEF-00CCF914B2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928" y="5999618"/>
            <a:ext cx="484095" cy="538726"/>
          </a:xfrm>
          <a:prstGeom prst="rect">
            <a:avLst/>
          </a:prstGeom>
        </p:spPr>
      </p:pic>
    </p:spTree>
    <p:extLst>
      <p:ext uri="{BB962C8B-B14F-4D97-AF65-F5344CB8AC3E}">
        <p14:creationId xmlns:p14="http://schemas.microsoft.com/office/powerpoint/2010/main" val="3889953156"/>
      </p:ext>
    </p:extLst>
  </p:cSld>
  <p:clrMapOvr>
    <a:masterClrMapping/>
  </p:clrMapOvr>
  <mc:AlternateContent xmlns:mc="http://schemas.openxmlformats.org/markup-compatibility/2006" xmlns:p14="http://schemas.microsoft.com/office/powerpoint/2010/main">
    <mc:Choice Requires="p14">
      <p:transition spd="slow" p14:dur="2000" advTm="5239"/>
    </mc:Choice>
    <mc:Fallback xmlns="">
      <p:transition spd="slow" advTm="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1" objId="5"/>
        <p14:stopEvt time="4215"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4CFA86-98F2-085C-C4C0-9C69F68C26F7}"/>
              </a:ext>
            </a:extLst>
          </p:cNvPr>
          <p:cNvSpPr txBox="1"/>
          <p:nvPr/>
        </p:nvSpPr>
        <p:spPr>
          <a:xfrm>
            <a:off x="5915117" y="1928573"/>
            <a:ext cx="6054716" cy="2677656"/>
          </a:xfrm>
          <a:prstGeom prst="rect">
            <a:avLst/>
          </a:prstGeom>
          <a:noFill/>
        </p:spPr>
        <p:txBody>
          <a:bodyPr wrap="square">
            <a:spAutoFit/>
          </a:bodyPr>
          <a:lstStyle/>
          <a:p>
            <a:pPr marL="457200" marR="457200">
              <a:spcBef>
                <a:spcPts val="0"/>
              </a:spcBef>
              <a:spcAft>
                <a:spcPts val="0"/>
              </a:spcAft>
            </a:pPr>
            <a:r>
              <a:rPr lang="en-US" sz="4000" b="1" i="1" dirty="0">
                <a:effectLst/>
                <a:latin typeface="Times New Roman" panose="02020603050405020304" pitchFamily="18" charset="0"/>
                <a:ea typeface="Times New Roman" panose="02020603050405020304" pitchFamily="18" charset="0"/>
              </a:rPr>
              <a:t>"You learn when you listen. You earn when you listen; not just </a:t>
            </a:r>
            <a:r>
              <a:rPr lang="en-US" sz="4800" b="1" i="1" dirty="0">
                <a:effectLst/>
                <a:latin typeface="Times New Roman" panose="02020603050405020304" pitchFamily="18" charset="0"/>
                <a:ea typeface="Times New Roman" panose="02020603050405020304" pitchFamily="18" charset="0"/>
              </a:rPr>
              <a:t>money</a:t>
            </a:r>
            <a:r>
              <a:rPr lang="en-US" sz="4000" b="1" i="1" dirty="0">
                <a:effectLst/>
                <a:latin typeface="Times New Roman" panose="02020603050405020304" pitchFamily="18" charset="0"/>
                <a:ea typeface="Times New Roman" panose="02020603050405020304" pitchFamily="18" charset="0"/>
              </a:rPr>
              <a:t>, but respect."</a:t>
            </a:r>
            <a:endParaRPr lang="en-US" sz="4000" dirty="0">
              <a:effectLst/>
              <a:latin typeface="Times New Roman" panose="02020603050405020304" pitchFamily="18" charset="0"/>
              <a:ea typeface="Times New Roman" panose="02020603050405020304" pitchFamily="18" charset="0"/>
            </a:endParaRPr>
          </a:p>
        </p:txBody>
      </p:sp>
      <p:pic>
        <p:nvPicPr>
          <p:cNvPr id="1026" name="Picture 2" descr="Harvey Mackay: Smiles and laughter bring joyous benefits">
            <a:extLst>
              <a:ext uri="{FF2B5EF4-FFF2-40B4-BE49-F238E27FC236}">
                <a16:creationId xmlns:a16="http://schemas.microsoft.com/office/drawing/2014/main" id="{1AA6DC06-7525-6DE2-48CD-578A981CC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6" y="1928573"/>
            <a:ext cx="4449054" cy="3546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14A8B7-B183-9095-DB1D-879036370B1C}"/>
              </a:ext>
            </a:extLst>
          </p:cNvPr>
          <p:cNvSpPr txBox="1"/>
          <p:nvPr/>
        </p:nvSpPr>
        <p:spPr>
          <a:xfrm>
            <a:off x="673105" y="5759703"/>
            <a:ext cx="4449055" cy="584775"/>
          </a:xfrm>
          <a:prstGeom prst="rect">
            <a:avLst/>
          </a:prstGeom>
          <a:noFill/>
        </p:spPr>
        <p:txBody>
          <a:bodyPr wrap="square">
            <a:spAutoFit/>
          </a:bodyPr>
          <a:lstStyle/>
          <a:p>
            <a:pPr marL="457200" marR="457200" algn="ctr">
              <a:spcBef>
                <a:spcPts val="0"/>
              </a:spcBef>
              <a:spcAft>
                <a:spcPts val="0"/>
              </a:spcAft>
            </a:pPr>
            <a:r>
              <a:rPr lang="en-US" sz="1600" b="1" i="1" dirty="0">
                <a:effectLst/>
                <a:latin typeface="Times New Roman" panose="02020603050405020304" pitchFamily="18" charset="0"/>
                <a:ea typeface="Times New Roman" panose="02020603050405020304" pitchFamily="18" charset="0"/>
              </a:rPr>
              <a:t>Harvey Mackay </a:t>
            </a:r>
            <a:endParaRPr lang="en-US" sz="16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1600" b="1" i="1" dirty="0">
                <a:effectLst/>
                <a:latin typeface="Times New Roman" panose="02020603050405020304" pitchFamily="18" charset="0"/>
                <a:ea typeface="Times New Roman" panose="02020603050405020304" pitchFamily="18" charset="0"/>
              </a:rPr>
              <a:t>Author and Motivational Speaker</a:t>
            </a:r>
            <a:endParaRPr lang="en-US" sz="1600" dirty="0"/>
          </a:p>
        </p:txBody>
      </p:sp>
      <p:pic>
        <p:nvPicPr>
          <p:cNvPr id="2" name="your learn when youilistyen">
            <a:hlinkClick r:id="" action="ppaction://media"/>
            <a:extLst>
              <a:ext uri="{FF2B5EF4-FFF2-40B4-BE49-F238E27FC236}">
                <a16:creationId xmlns:a16="http://schemas.microsoft.com/office/drawing/2014/main" id="{1A15ED1C-A35D-7DB6-5B1B-1C0565EC8E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5755" y="6052090"/>
            <a:ext cx="382138" cy="487363"/>
          </a:xfrm>
          <a:prstGeom prst="rect">
            <a:avLst/>
          </a:prstGeom>
        </p:spPr>
      </p:pic>
    </p:spTree>
    <p:extLst>
      <p:ext uri="{BB962C8B-B14F-4D97-AF65-F5344CB8AC3E}">
        <p14:creationId xmlns:p14="http://schemas.microsoft.com/office/powerpoint/2010/main" val="241317788"/>
      </p:ext>
    </p:extLst>
  </p:cSld>
  <p:clrMapOvr>
    <a:masterClrMapping/>
  </p:clrMapOvr>
  <mc:AlternateContent xmlns:mc="http://schemas.openxmlformats.org/markup-compatibility/2006" xmlns:p14="http://schemas.microsoft.com/office/powerpoint/2010/main">
    <mc:Choice Requires="p14">
      <p:transition spd="slow" p14:dur="2000" advTm="6421"/>
    </mc:Choice>
    <mc:Fallback xmlns="">
      <p:transition spd="slow" advTm="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2" objId="2"/>
        <p14:stopEvt time="5785"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to Prepare to Testify as Witness in a Trial | Law Office of Laurie M.  Wasserman">
            <a:extLst>
              <a:ext uri="{FF2B5EF4-FFF2-40B4-BE49-F238E27FC236}">
                <a16:creationId xmlns:a16="http://schemas.microsoft.com/office/drawing/2014/main" id="{C3439AE8-1F64-43C3-2B00-E27D4E6BF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257" y="1186074"/>
            <a:ext cx="7637162"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524072"/>
      </p:ext>
    </p:extLst>
  </p:cSld>
  <p:clrMapOvr>
    <a:masterClrMapping/>
  </p:clrMapOvr>
  <mc:AlternateContent xmlns:mc="http://schemas.openxmlformats.org/markup-compatibility/2006" xmlns:p14="http://schemas.microsoft.com/office/powerpoint/2010/main">
    <mc:Choice Requires="p14">
      <p:transition spd="slow" p14:dur="2000" advTm="2675"/>
    </mc:Choice>
    <mc:Fallback xmlns="">
      <p:transition spd="slow" advTm="267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EBC6C1-D254-3668-A857-AA9DE7FED0C7}"/>
              </a:ext>
            </a:extLst>
          </p:cNvPr>
          <p:cNvSpPr>
            <a:spLocks noChangeArrowheads="1"/>
          </p:cNvSpPr>
          <p:nvPr/>
        </p:nvSpPr>
        <p:spPr bwMode="auto">
          <a:xfrm>
            <a:off x="4717968" y="2881852"/>
            <a:ext cx="724980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4000" b="1"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"Leadership without mutual trust is a contradiction in terms."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4" name="Picture 3" descr="A person in a suit&#10;&#10;Description automatically generated with low confidence">
            <a:extLst>
              <a:ext uri="{FF2B5EF4-FFF2-40B4-BE49-F238E27FC236}">
                <a16:creationId xmlns:a16="http://schemas.microsoft.com/office/drawing/2014/main" id="{8E7B7CCF-7A2F-F499-C848-9DCC3C760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75" y="1671797"/>
            <a:ext cx="3732770" cy="3732770"/>
          </a:xfrm>
          <a:prstGeom prst="rect">
            <a:avLst/>
          </a:prstGeom>
        </p:spPr>
      </p:pic>
      <p:sp>
        <p:nvSpPr>
          <p:cNvPr id="5" name="TextBox 4">
            <a:extLst>
              <a:ext uri="{FF2B5EF4-FFF2-40B4-BE49-F238E27FC236}">
                <a16:creationId xmlns:a16="http://schemas.microsoft.com/office/drawing/2014/main" id="{9B770BA2-8484-DCE6-A05F-2A2F910B4E39}"/>
              </a:ext>
            </a:extLst>
          </p:cNvPr>
          <p:cNvSpPr txBox="1"/>
          <p:nvPr/>
        </p:nvSpPr>
        <p:spPr>
          <a:xfrm>
            <a:off x="783421" y="5530935"/>
            <a:ext cx="3394879"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Warren Bennis</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Professor, Consultant, and Author</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University of Southern California</a:t>
            </a:r>
            <a:endPar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without mutual trust is a contradiction in terms">
            <a:hlinkClick r:id="" action="ppaction://media"/>
            <a:extLst>
              <a:ext uri="{FF2B5EF4-FFF2-40B4-BE49-F238E27FC236}">
                <a16:creationId xmlns:a16="http://schemas.microsoft.com/office/drawing/2014/main" id="{CED2571D-DF3C-EB67-4A51-7C60D85F4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4897" y="5963493"/>
            <a:ext cx="558530" cy="558530"/>
          </a:xfrm>
          <a:prstGeom prst="rect">
            <a:avLst/>
          </a:prstGeom>
        </p:spPr>
      </p:pic>
    </p:spTree>
    <p:extLst>
      <p:ext uri="{BB962C8B-B14F-4D97-AF65-F5344CB8AC3E}">
        <p14:creationId xmlns:p14="http://schemas.microsoft.com/office/powerpoint/2010/main" val="3720346788"/>
      </p:ext>
    </p:extLst>
  </p:cSld>
  <p:clrMapOvr>
    <a:masterClrMapping/>
  </p:clrMapOvr>
  <mc:AlternateContent xmlns:mc="http://schemas.openxmlformats.org/markup-compatibility/2006" xmlns:p14="http://schemas.microsoft.com/office/powerpoint/2010/main">
    <mc:Choice Requires="p14">
      <p:transition spd="slow" p14:dur="2000" advTm="6164"/>
    </mc:Choice>
    <mc:Fallback xmlns="">
      <p:transition spd="slow" advTm="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3" objId="3"/>
        <p14:stopEvt time="2364"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004F38-2915-004C-1544-4002AC781B0F}"/>
              </a:ext>
            </a:extLst>
          </p:cNvPr>
          <p:cNvSpPr txBox="1"/>
          <p:nvPr/>
        </p:nvSpPr>
        <p:spPr>
          <a:xfrm>
            <a:off x="3049191" y="1610022"/>
            <a:ext cx="6093618" cy="2862322"/>
          </a:xfrm>
          <a:prstGeom prst="rect">
            <a:avLst/>
          </a:prstGeom>
          <a:noFill/>
        </p:spPr>
        <p:txBody>
          <a:bodyPr wrap="square">
            <a:spAutoFit/>
          </a:bodyPr>
          <a:lstStyle/>
          <a:p>
            <a:r>
              <a:rPr lang="en-US" sz="3600" b="1" i="1" dirty="0">
                <a:latin typeface="Times New Roman" panose="02020603050405020304" pitchFamily="18" charset="0"/>
                <a:cs typeface="Times New Roman" panose="02020603050405020304" pitchFamily="18" charset="0"/>
              </a:rPr>
              <a:t>You can’t talk your way out of something you behaved your way into. You have to behave your way out of it.</a:t>
            </a:r>
          </a:p>
          <a:p>
            <a:r>
              <a:rPr lang="en-US" sz="3600" b="1" i="1" dirty="0">
                <a:latin typeface="Times New Roman" panose="02020603050405020304" pitchFamily="18" charset="0"/>
                <a:cs typeface="Times New Roman" panose="02020603050405020304" pitchFamily="18" charset="0"/>
              </a:rPr>
              <a:t>— Doug Conant</a:t>
            </a:r>
          </a:p>
        </p:txBody>
      </p:sp>
    </p:spTree>
    <p:extLst>
      <p:ext uri="{BB962C8B-B14F-4D97-AF65-F5344CB8AC3E}">
        <p14:creationId xmlns:p14="http://schemas.microsoft.com/office/powerpoint/2010/main" val="92155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AF8DC6E-F32C-D558-E2FF-6F6FFC83CE7F}"/>
              </a:ext>
            </a:extLst>
          </p:cNvPr>
          <p:cNvSpPr txBox="1"/>
          <p:nvPr/>
        </p:nvSpPr>
        <p:spPr>
          <a:xfrm>
            <a:off x="6365735" y="2767279"/>
            <a:ext cx="6093724" cy="1323439"/>
          </a:xfrm>
          <a:prstGeom prst="rect">
            <a:avLst/>
          </a:prstGeom>
          <a:noFill/>
        </p:spPr>
        <p:txBody>
          <a:bodyPr wrap="square">
            <a:spAutoFit/>
          </a:bodyPr>
          <a:lstStyle/>
          <a:p>
            <a:r>
              <a:rPr lang="en-US" sz="4000" b="1" i="1" dirty="0">
                <a:solidFill>
                  <a:srgbClr val="111111"/>
                </a:solidFill>
                <a:effectLst/>
                <a:latin typeface="Times New Roman" panose="02020603050405020304" pitchFamily="18" charset="0"/>
                <a:cs typeface="Times New Roman" panose="02020603050405020304" pitchFamily="18" charset="0"/>
              </a:rPr>
              <a:t>“Leadership is an achievement of trust.”</a:t>
            </a:r>
            <a:endParaRPr lang="en-US" sz="4000" b="1" i="1" dirty="0">
              <a:latin typeface="Times New Roman" panose="02020603050405020304" pitchFamily="18" charset="0"/>
              <a:cs typeface="Times New Roman" panose="02020603050405020304" pitchFamily="18" charset="0"/>
            </a:endParaRPr>
          </a:p>
        </p:txBody>
      </p:sp>
      <p:pic>
        <p:nvPicPr>
          <p:cNvPr id="11" name="Picture 10" descr="A picture containing person, person, military uniform, outdoor&#10;&#10;Description automatically generated">
            <a:extLst>
              <a:ext uri="{FF2B5EF4-FFF2-40B4-BE49-F238E27FC236}">
                <a16:creationId xmlns:a16="http://schemas.microsoft.com/office/drawing/2014/main" id="{4B1F2E19-9FD8-BDE7-E86E-4AD61D6FF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167" y="1339849"/>
            <a:ext cx="4991100" cy="4178300"/>
          </a:xfrm>
          <a:prstGeom prst="rect">
            <a:avLst/>
          </a:prstGeom>
        </p:spPr>
      </p:pic>
      <p:sp>
        <p:nvSpPr>
          <p:cNvPr id="13" name="TextBox 12">
            <a:extLst>
              <a:ext uri="{FF2B5EF4-FFF2-40B4-BE49-F238E27FC236}">
                <a16:creationId xmlns:a16="http://schemas.microsoft.com/office/drawing/2014/main" id="{D345F63C-B3D7-90EF-35D3-D5F879F05C71}"/>
              </a:ext>
            </a:extLst>
          </p:cNvPr>
          <p:cNvSpPr txBox="1"/>
          <p:nvPr/>
        </p:nvSpPr>
        <p:spPr>
          <a:xfrm>
            <a:off x="957997" y="5629900"/>
            <a:ext cx="4445758" cy="646331"/>
          </a:xfrm>
          <a:prstGeom prst="rect">
            <a:avLst/>
          </a:prstGeom>
          <a:noFill/>
        </p:spPr>
        <p:txBody>
          <a:bodyPr wrap="square">
            <a:spAutoFit/>
          </a:bodyPr>
          <a:lstStyle/>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Peter Drucker</a:t>
            </a:r>
            <a:endParaRPr lang="en-US" sz="1800" dirty="0">
              <a:effectLst/>
              <a:latin typeface="Times New Roman" panose="02020603050405020304" pitchFamily="18" charset="0"/>
              <a:ea typeface="Times New Roman" panose="02020603050405020304" pitchFamily="18" charset="0"/>
            </a:endParaRPr>
          </a:p>
          <a:p>
            <a:pPr marL="457200" marR="457200" algn="ctr">
              <a:spcBef>
                <a:spcPts val="0"/>
              </a:spcBef>
              <a:spcAft>
                <a:spcPts val="0"/>
              </a:spcAft>
            </a:pPr>
            <a:r>
              <a:rPr lang="en-US" sz="1800" b="1" i="1" dirty="0">
                <a:effectLst/>
                <a:latin typeface="Times New Roman" panose="02020603050405020304" pitchFamily="18" charset="0"/>
                <a:ea typeface="Times New Roman" panose="02020603050405020304" pitchFamily="18" charset="0"/>
              </a:rPr>
              <a:t>Write and Management Consultant</a:t>
            </a:r>
            <a:endParaRPr lang="en-US" sz="1800" dirty="0">
              <a:effectLst/>
              <a:latin typeface="Times New Roman" panose="02020603050405020304" pitchFamily="18" charset="0"/>
              <a:ea typeface="Times New Roman" panose="02020603050405020304" pitchFamily="18" charset="0"/>
            </a:endParaRPr>
          </a:p>
        </p:txBody>
      </p:sp>
      <p:pic>
        <p:nvPicPr>
          <p:cNvPr id="14" name="Leadership is an achievement of trust.”">
            <a:hlinkClick r:id="" action="ppaction://media"/>
            <a:extLst>
              <a:ext uri="{FF2B5EF4-FFF2-40B4-BE49-F238E27FC236}">
                <a16:creationId xmlns:a16="http://schemas.microsoft.com/office/drawing/2014/main" id="{18E2C106-9D2F-3A45-877C-036B523BA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183" y="6032549"/>
            <a:ext cx="487363" cy="487363"/>
          </a:xfrm>
          <a:prstGeom prst="rect">
            <a:avLst/>
          </a:prstGeom>
        </p:spPr>
      </p:pic>
    </p:spTree>
    <p:extLst>
      <p:ext uri="{BB962C8B-B14F-4D97-AF65-F5344CB8AC3E}">
        <p14:creationId xmlns:p14="http://schemas.microsoft.com/office/powerpoint/2010/main" val="2542167941"/>
      </p:ext>
    </p:extLst>
  </p:cSld>
  <p:clrMapOvr>
    <a:masterClrMapping/>
  </p:clrMapOvr>
  <mc:AlternateContent xmlns:mc="http://schemas.openxmlformats.org/markup-compatibility/2006" xmlns:p14="http://schemas.microsoft.com/office/powerpoint/2010/main">
    <mc:Choice Requires="p14">
      <p:transition spd="slow" p14:dur="2000" advTm="3526"/>
    </mc:Choice>
    <mc:Fallback xmlns="">
      <p:transition spd="slow" advTm="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23" objId="14"/>
        <p14:stopEvt time="2219" objId="1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53DF9DD7-E588-5C22-275E-2210C7035DFA}"/>
              </a:ext>
            </a:extLst>
          </p:cNvPr>
          <p:cNvSpPr txBox="1">
            <a:spLocks noChangeArrowheads="1"/>
          </p:cNvSpPr>
          <p:nvPr/>
        </p:nvSpPr>
        <p:spPr bwMode="auto">
          <a:xfrm>
            <a:off x="4468292" y="2767279"/>
            <a:ext cx="7467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i="1" dirty="0">
                <a:latin typeface="Times New Roman" panose="02020603050405020304" pitchFamily="18" charset="0"/>
                <a:cs typeface="Times New Roman" panose="02020603050405020304" pitchFamily="18" charset="0"/>
              </a:rPr>
              <a:t>People Do Business With People They Know, Like, And Trust</a:t>
            </a:r>
            <a:r>
              <a:rPr lang="en-US" altLang="en-US" sz="4000" i="1" dirty="0">
                <a:latin typeface="Times New Roman" panose="02020603050405020304" pitchFamily="18" charset="0"/>
                <a:cs typeface="Times New Roman" panose="02020603050405020304" pitchFamily="18" charset="0"/>
              </a:rPr>
              <a:t>. </a:t>
            </a:r>
          </a:p>
        </p:txBody>
      </p:sp>
      <p:pic>
        <p:nvPicPr>
          <p:cNvPr id="4" name="Picture 8">
            <a:extLst>
              <a:ext uri="{FF2B5EF4-FFF2-40B4-BE49-F238E27FC236}">
                <a16:creationId xmlns:a16="http://schemas.microsoft.com/office/drawing/2014/main" id="{FCCA3B6C-26C7-3F70-BDCA-ABBC32C1B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67" y="1272963"/>
            <a:ext cx="3080675" cy="43120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8DDD30-0DA1-5D1F-ED97-52295EC6C923}"/>
              </a:ext>
            </a:extLst>
          </p:cNvPr>
          <p:cNvSpPr txBox="1"/>
          <p:nvPr/>
        </p:nvSpPr>
        <p:spPr>
          <a:xfrm>
            <a:off x="678666" y="5834691"/>
            <a:ext cx="3080675" cy="646331"/>
          </a:xfrm>
          <a:prstGeom prst="rect">
            <a:avLst/>
          </a:prstGeom>
          <a:noFill/>
        </p:spPr>
        <p:txBody>
          <a:bodyPr wrap="square">
            <a:spAutoFit/>
          </a:bodyPr>
          <a:lstStyle/>
          <a:p>
            <a:pPr algn="ctr"/>
            <a:r>
              <a:rPr lang="en-US" altLang="en-US" sz="1800" i="1" dirty="0"/>
              <a:t>Rachelle </a:t>
            </a:r>
            <a:r>
              <a:rPr lang="en-US" altLang="en-US" sz="1800" i="1" dirty="0" err="1"/>
              <a:t>Disbennett</a:t>
            </a:r>
            <a:r>
              <a:rPr lang="en-US" altLang="en-US" sz="1800" i="1" dirty="0"/>
              <a:t>-Lee, PhD</a:t>
            </a:r>
          </a:p>
          <a:p>
            <a:pPr algn="ctr"/>
            <a:r>
              <a:rPr lang="en-US" altLang="en-US" sz="1800" i="1" dirty="0"/>
              <a:t>Business coach</a:t>
            </a:r>
            <a:endParaRPr lang="en-US" dirty="0"/>
          </a:p>
        </p:txBody>
      </p:sp>
      <p:pic>
        <p:nvPicPr>
          <p:cNvPr id="11" name="People Do Business with">
            <a:hlinkClick r:id="" action="ppaction://media"/>
            <a:extLst>
              <a:ext uri="{FF2B5EF4-FFF2-40B4-BE49-F238E27FC236}">
                <a16:creationId xmlns:a16="http://schemas.microsoft.com/office/drawing/2014/main" id="{3871662F-C98A-771C-8CF4-32E913702C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8529" y="6171303"/>
            <a:ext cx="487363" cy="487363"/>
          </a:xfrm>
          <a:prstGeom prst="rect">
            <a:avLst/>
          </a:prstGeom>
        </p:spPr>
      </p:pic>
    </p:spTree>
    <p:extLst>
      <p:ext uri="{BB962C8B-B14F-4D97-AF65-F5344CB8AC3E}">
        <p14:creationId xmlns:p14="http://schemas.microsoft.com/office/powerpoint/2010/main" val="1146093998"/>
      </p:ext>
    </p:extLst>
  </p:cSld>
  <p:clrMapOvr>
    <a:masterClrMapping/>
  </p:clrMapOvr>
  <mc:AlternateContent xmlns:mc="http://schemas.openxmlformats.org/markup-compatibility/2006" xmlns:p14="http://schemas.microsoft.com/office/powerpoint/2010/main">
    <mc:Choice Requires="p14">
      <p:transition spd="slow" p14:dur="2000" advTm="5679"/>
    </mc:Choice>
    <mc:Fallback xmlns="">
      <p:transition spd="slow" advTm="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24" objId="7"/>
        <p14:stopEvt time="3601"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CF6A37-C6E6-F96C-FE71-54BDAF75DC58}"/>
              </a:ext>
            </a:extLst>
          </p:cNvPr>
          <p:cNvSpPr txBox="1"/>
          <p:nvPr/>
        </p:nvSpPr>
        <p:spPr>
          <a:xfrm>
            <a:off x="4955424" y="2407452"/>
            <a:ext cx="6682154" cy="2554545"/>
          </a:xfrm>
          <a:prstGeom prst="rect">
            <a:avLst/>
          </a:prstGeom>
          <a:noFill/>
        </p:spPr>
        <p:txBody>
          <a:bodyPr wrap="square">
            <a:spAutoFit/>
          </a:bodyPr>
          <a:lstStyle/>
          <a:p>
            <a:pPr algn="l"/>
            <a:r>
              <a:rPr lang="en-US" sz="4000" b="1" i="1" u="none" strike="noStrike" baseline="0" dirty="0">
                <a:solidFill>
                  <a:srgbClr val="101820"/>
                </a:solidFill>
                <a:latin typeface="Times New Roman" panose="02020603050405020304" pitchFamily="18" charset="0"/>
                <a:cs typeface="Times New Roman" panose="02020603050405020304" pitchFamily="18" charset="0"/>
              </a:rPr>
              <a:t>“Nothing is as fast as the speed of trust. It’s the one thing that changes everything.”</a:t>
            </a:r>
          </a:p>
        </p:txBody>
      </p:sp>
      <p:sp>
        <p:nvSpPr>
          <p:cNvPr id="8" name="TextBox 7">
            <a:extLst>
              <a:ext uri="{FF2B5EF4-FFF2-40B4-BE49-F238E27FC236}">
                <a16:creationId xmlns:a16="http://schemas.microsoft.com/office/drawing/2014/main" id="{6D1B2074-E06B-D177-307D-BC36EFA09004}"/>
              </a:ext>
            </a:extLst>
          </p:cNvPr>
          <p:cNvSpPr txBox="1"/>
          <p:nvPr/>
        </p:nvSpPr>
        <p:spPr>
          <a:xfrm>
            <a:off x="709682" y="5836164"/>
            <a:ext cx="3766783" cy="646331"/>
          </a:xfrm>
          <a:prstGeom prst="rect">
            <a:avLst/>
          </a:prstGeom>
          <a:noFill/>
        </p:spPr>
        <p:txBody>
          <a:bodyPr wrap="square">
            <a:spAutoFit/>
          </a:bodyPr>
          <a:lstStyle/>
          <a:p>
            <a:pPr algn="ctr"/>
            <a:r>
              <a:rPr lang="en-US" b="1" i="1" u="none" strike="noStrike" baseline="0" dirty="0">
                <a:latin typeface="Times New Roman" panose="02020603050405020304" pitchFamily="18" charset="0"/>
                <a:cs typeface="Times New Roman" panose="02020603050405020304" pitchFamily="18" charset="0"/>
              </a:rPr>
              <a:t>Stephen M. R. Covey</a:t>
            </a:r>
          </a:p>
          <a:p>
            <a:pPr algn="ctr"/>
            <a:r>
              <a:rPr lang="en-US" b="1" i="1" dirty="0">
                <a:effectLst/>
                <a:latin typeface="Times New Roman" panose="02020603050405020304" pitchFamily="18" charset="0"/>
                <a:cs typeface="Times New Roman" panose="02020603050405020304" pitchFamily="18" charset="0"/>
              </a:rPr>
              <a:t> Writer and Public Speaker</a:t>
            </a:r>
            <a:endParaRPr lang="en-US" b="1" i="1" dirty="0">
              <a:latin typeface="Times New Roman" panose="02020603050405020304" pitchFamily="18" charset="0"/>
              <a:cs typeface="Times New Roman" panose="02020603050405020304" pitchFamily="18" charset="0"/>
            </a:endParaRPr>
          </a:p>
        </p:txBody>
      </p:sp>
      <p:pic>
        <p:nvPicPr>
          <p:cNvPr id="1026" name="Picture 2" descr="Author - London Speaker Bureau Ireland">
            <a:extLst>
              <a:ext uri="{FF2B5EF4-FFF2-40B4-BE49-F238E27FC236}">
                <a16:creationId xmlns:a16="http://schemas.microsoft.com/office/drawing/2014/main" id="{40EDC53B-E328-126F-EFC5-B34708F9B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71" y="1021836"/>
            <a:ext cx="3142330" cy="4710224"/>
          </a:xfrm>
          <a:prstGeom prst="rect">
            <a:avLst/>
          </a:prstGeom>
          <a:noFill/>
          <a:extLst>
            <a:ext uri="{909E8E84-426E-40DD-AFC4-6F175D3DCCD1}">
              <a14:hiddenFill xmlns:a14="http://schemas.microsoft.com/office/drawing/2010/main">
                <a:solidFill>
                  <a:srgbClr val="FFFFFF"/>
                </a:solidFill>
              </a14:hiddenFill>
            </a:ext>
          </a:extLst>
        </p:spPr>
      </p:pic>
      <p:pic>
        <p:nvPicPr>
          <p:cNvPr id="2" name="“Nothing is as fast as the speed of trust. It’s the one thing that changes everything.”">
            <a:hlinkClick r:id="" action="ppaction://media"/>
            <a:extLst>
              <a:ext uri="{FF2B5EF4-FFF2-40B4-BE49-F238E27FC236}">
                <a16:creationId xmlns:a16="http://schemas.microsoft.com/office/drawing/2014/main" id="{A3C2CC22-09DB-18C5-7B40-AFD5AD0E26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3896" y="5995132"/>
            <a:ext cx="487363" cy="487363"/>
          </a:xfrm>
          <a:prstGeom prst="rect">
            <a:avLst/>
          </a:prstGeom>
        </p:spPr>
      </p:pic>
    </p:spTree>
    <p:extLst>
      <p:ext uri="{BB962C8B-B14F-4D97-AF65-F5344CB8AC3E}">
        <p14:creationId xmlns:p14="http://schemas.microsoft.com/office/powerpoint/2010/main" val="413268979"/>
      </p:ext>
    </p:extLst>
  </p:cSld>
  <p:clrMapOvr>
    <a:masterClrMapping/>
  </p:clrMapOvr>
  <mc:AlternateContent xmlns:mc="http://schemas.openxmlformats.org/markup-compatibility/2006" xmlns:p14="http://schemas.microsoft.com/office/powerpoint/2010/main">
    <mc:Choice Requires="p14">
      <p:transition spd="slow" p14:dur="2000" advTm="5431"/>
    </mc:Choice>
    <mc:Fallback xmlns="">
      <p:transition spd="slow" advTm="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2" objId="2"/>
        <p14:stopEvt time="4492"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CFAF8CE1-DE06-858D-9014-23F8B4373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15" y="1091821"/>
            <a:ext cx="5555742" cy="4527929"/>
          </a:xfrm>
          <a:prstGeom prst="rect">
            <a:avLst/>
          </a:prstGeom>
        </p:spPr>
      </p:pic>
      <p:pic>
        <p:nvPicPr>
          <p:cNvPr id="10" name="Picture 9" descr="Logo&#10;&#10;Description automatically generated">
            <a:extLst>
              <a:ext uri="{FF2B5EF4-FFF2-40B4-BE49-F238E27FC236}">
                <a16:creationId xmlns:a16="http://schemas.microsoft.com/office/drawing/2014/main" id="{88C1F1F5-3CB0-1671-1597-CC266044E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882" y="323850"/>
            <a:ext cx="6555683" cy="5342882"/>
          </a:xfrm>
          <a:prstGeom prst="rect">
            <a:avLst/>
          </a:prstGeom>
        </p:spPr>
      </p:pic>
    </p:spTree>
    <p:extLst>
      <p:ext uri="{BB962C8B-B14F-4D97-AF65-F5344CB8AC3E}">
        <p14:creationId xmlns:p14="http://schemas.microsoft.com/office/powerpoint/2010/main" val="691240184"/>
      </p:ext>
    </p:extLst>
  </p:cSld>
  <p:clrMapOvr>
    <a:masterClrMapping/>
  </p:clrMapOvr>
  <mc:AlternateContent xmlns:mc="http://schemas.openxmlformats.org/markup-compatibility/2006" xmlns:p14="http://schemas.microsoft.com/office/powerpoint/2010/main">
    <mc:Choice Requires="p14">
      <p:transition spd="slow" p14:dur="2000" advTm="2902"/>
    </mc:Choice>
    <mc:Fallback xmlns="">
      <p:transition spd="slow" advTm="290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histogram">
            <a:extLst>
              <a:ext uri="{FF2B5EF4-FFF2-40B4-BE49-F238E27FC236}">
                <a16:creationId xmlns:a16="http://schemas.microsoft.com/office/drawing/2014/main" id="{16301190-38DB-05DC-5582-6138BB3D8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865" y="831649"/>
            <a:ext cx="6527372" cy="5194701"/>
          </a:xfrm>
          <a:prstGeom prst="rect">
            <a:avLst/>
          </a:prstGeom>
        </p:spPr>
      </p:pic>
      <p:pic>
        <p:nvPicPr>
          <p:cNvPr id="5" name="Audio 4">
            <a:hlinkClick r:id="" action="ppaction://media"/>
            <a:extLst>
              <a:ext uri="{FF2B5EF4-FFF2-40B4-BE49-F238E27FC236}">
                <a16:creationId xmlns:a16="http://schemas.microsoft.com/office/drawing/2014/main" id="{2E6F6CB5-46B6-4CCF-A320-83028751C9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945906" y="5611906"/>
            <a:ext cx="1246094" cy="1246094"/>
          </a:xfrm>
          <a:prstGeom prst="ellipse">
            <a:avLst/>
          </a:prstGeom>
        </p:spPr>
      </p:pic>
    </p:spTree>
    <p:extLst>
      <p:ext uri="{BB962C8B-B14F-4D97-AF65-F5344CB8AC3E}">
        <p14:creationId xmlns:p14="http://schemas.microsoft.com/office/powerpoint/2010/main" val="822884630"/>
      </p:ext>
    </p:extLst>
  </p:cSld>
  <p:clrMapOvr>
    <a:masterClrMapping/>
  </p:clrMapOvr>
  <mc:AlternateContent xmlns:mc="http://schemas.openxmlformats.org/markup-compatibility/2006" xmlns:p14="http://schemas.microsoft.com/office/powerpoint/2010/main">
    <mc:Choice Requires="p14">
      <p:transition spd="slow" p14:dur="2000" advTm="1797"/>
    </mc:Choice>
    <mc:Fallback xmlns="">
      <p:transition spd="slow" advTm="1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88C1F1F5-3CB0-1671-1597-CC266044E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35" y="-536762"/>
            <a:ext cx="9923929" cy="6816718"/>
          </a:xfrm>
          <a:prstGeom prst="rect">
            <a:avLst/>
          </a:prstGeom>
        </p:spPr>
      </p:pic>
    </p:spTree>
    <p:extLst>
      <p:ext uri="{BB962C8B-B14F-4D97-AF65-F5344CB8AC3E}">
        <p14:creationId xmlns:p14="http://schemas.microsoft.com/office/powerpoint/2010/main" val="2768158991"/>
      </p:ext>
    </p:extLst>
  </p:cSld>
  <p:clrMapOvr>
    <a:masterClrMapping/>
  </p:clrMapOvr>
  <mc:AlternateContent xmlns:mc="http://schemas.openxmlformats.org/markup-compatibility/2006" xmlns:p14="http://schemas.microsoft.com/office/powerpoint/2010/main">
    <mc:Choice Requires="p14">
      <p:transition spd="slow" p14:dur="2000" advTm="1498"/>
    </mc:Choice>
    <mc:Fallback xmlns="">
      <p:transition spd="slow" advTm="149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FD0E1-65B8-988A-FAC4-B1A5C81CDF8E}"/>
              </a:ext>
            </a:extLst>
          </p:cNvPr>
          <p:cNvSpPr txBox="1"/>
          <p:nvPr/>
        </p:nvSpPr>
        <p:spPr>
          <a:xfrm>
            <a:off x="854691" y="4738187"/>
            <a:ext cx="9550020" cy="400110"/>
          </a:xfrm>
          <a:prstGeom prst="rect">
            <a:avLst/>
          </a:prstGeom>
          <a:noFill/>
        </p:spPr>
        <p:txBody>
          <a:bodyPr wrap="square">
            <a:spAutoFit/>
          </a:bodyPr>
          <a:lstStyle/>
          <a:p>
            <a:r>
              <a:rPr lang="en-US" sz="2000" b="0" i="0"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1CAADA6-F772-26F2-9777-5402A0BA447A}"/>
              </a:ext>
            </a:extLst>
          </p:cNvPr>
          <p:cNvSpPr txBox="1"/>
          <p:nvPr/>
        </p:nvSpPr>
        <p:spPr>
          <a:xfrm>
            <a:off x="627797" y="5708768"/>
            <a:ext cx="3916908" cy="923330"/>
          </a:xfrm>
          <a:prstGeom prst="rect">
            <a:avLst/>
          </a:prstGeom>
          <a:noFill/>
        </p:spPr>
        <p:txBody>
          <a:bodyPr wrap="square">
            <a:spAutoFit/>
          </a:bodyPr>
          <a:lstStyle/>
          <a:p>
            <a:pPr marL="457200" marR="457200" algn="ctr">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Peter M. Senge </a:t>
            </a:r>
          </a:p>
          <a:p>
            <a:pPr marL="457200" marR="457200" algn="ctr">
              <a:spcBef>
                <a:spcPts val="0"/>
              </a:spcBef>
              <a:spcAft>
                <a:spcPts val="0"/>
              </a:spcAft>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Art and Practice of the Learning Organization</a:t>
            </a:r>
            <a:endPar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B426A5-96EB-254D-139F-15F4DB34A508}"/>
              </a:ext>
            </a:extLst>
          </p:cNvPr>
          <p:cNvSpPr txBox="1"/>
          <p:nvPr/>
        </p:nvSpPr>
        <p:spPr>
          <a:xfrm>
            <a:off x="4803870" y="674400"/>
            <a:ext cx="6969743" cy="5509200"/>
          </a:xfrm>
          <a:prstGeom prst="rect">
            <a:avLst/>
          </a:prstGeom>
          <a:noFill/>
        </p:spPr>
        <p:txBody>
          <a:bodyPr wrap="square">
            <a:spAutoFit/>
          </a:bodyPr>
          <a:lstStyle/>
          <a:p>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“Real learning gets to the heart of what it means to be human. Through learning, we re-create ourselves. Through learning, we can do something we never were able to do. Through learning, we reperceive the world and our relationship to it. Through learning, we extend our capacity to create, and to be part of the generative process of life. Each of us has a deep hunger for this type of learning.” </a:t>
            </a:r>
            <a:endParaRPr lang="en-US" sz="3200" b="1" i="1" dirty="0">
              <a:latin typeface="Times New Roman" panose="02020603050405020304" pitchFamily="18" charset="0"/>
              <a:cs typeface="Times New Roman" panose="02020603050405020304" pitchFamily="18" charset="0"/>
            </a:endParaRPr>
          </a:p>
        </p:txBody>
      </p:sp>
      <p:pic>
        <p:nvPicPr>
          <p:cNvPr id="2050" name="Picture 2" descr="Maestros de la Calidad: Peter Senge">
            <a:extLst>
              <a:ext uri="{FF2B5EF4-FFF2-40B4-BE49-F238E27FC236}">
                <a16:creationId xmlns:a16="http://schemas.microsoft.com/office/drawing/2014/main" id="{C31B8348-DEA5-59B5-FDF2-3AFDB46DE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226" y="844761"/>
            <a:ext cx="3048568" cy="4864007"/>
          </a:xfrm>
          <a:prstGeom prst="rect">
            <a:avLst/>
          </a:prstGeom>
          <a:noFill/>
          <a:extLst>
            <a:ext uri="{909E8E84-426E-40DD-AFC4-6F175D3DCCD1}">
              <a14:hiddenFill xmlns:a14="http://schemas.microsoft.com/office/drawing/2010/main">
                <a:solidFill>
                  <a:srgbClr val="FFFFFF"/>
                </a:solidFill>
              </a14:hiddenFill>
            </a:ext>
          </a:extLst>
        </p:spPr>
      </p:pic>
      <p:pic>
        <p:nvPicPr>
          <p:cNvPr id="11" name="Real learning gets to the heart of what it means to be human. Through learning,">
            <a:hlinkClick r:id="" action="ppaction://media"/>
            <a:extLst>
              <a:ext uri="{FF2B5EF4-FFF2-40B4-BE49-F238E27FC236}">
                <a16:creationId xmlns:a16="http://schemas.microsoft.com/office/drawing/2014/main" id="{1DFFEC7D-C215-194C-25FC-AA6E3E2143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0521" y="6035301"/>
            <a:ext cx="487363" cy="487363"/>
          </a:xfrm>
          <a:prstGeom prst="rect">
            <a:avLst/>
          </a:prstGeom>
        </p:spPr>
      </p:pic>
    </p:spTree>
    <p:extLst>
      <p:ext uri="{BB962C8B-B14F-4D97-AF65-F5344CB8AC3E}">
        <p14:creationId xmlns:p14="http://schemas.microsoft.com/office/powerpoint/2010/main" val="783964570"/>
      </p:ext>
    </p:extLst>
  </p:cSld>
  <p:clrMapOvr>
    <a:masterClrMapping/>
  </p:clrMapOvr>
  <mc:AlternateContent xmlns:mc="http://schemas.openxmlformats.org/markup-compatibility/2006" xmlns:p14="http://schemas.microsoft.com/office/powerpoint/2010/main">
    <mc:Choice Requires="p14">
      <p:transition spd="slow" p14:dur="2000" advTm="25624"/>
    </mc:Choice>
    <mc:Fallback xmlns="">
      <p:transition spd="slow" advTm="2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21" objId="11"/>
        <p14:stopEvt time="23252" objId="11"/>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4422</TotalTime>
  <Words>2064</Words>
  <Application>Microsoft Office PowerPoint</Application>
  <PresentationFormat>Widescreen</PresentationFormat>
  <Paragraphs>145</Paragraphs>
  <Slides>20</Slides>
  <Notes>19</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Google Sans</vt:lpstr>
      <vt:lpstr>Rand-Regular</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Garrett</dc:creator>
  <cp:lastModifiedBy>Steve Garrett</cp:lastModifiedBy>
  <cp:revision>15</cp:revision>
  <cp:lastPrinted>2023-04-04T03:19:37Z</cp:lastPrinted>
  <dcterms:created xsi:type="dcterms:W3CDTF">2023-04-02T19:31:55Z</dcterms:created>
  <dcterms:modified xsi:type="dcterms:W3CDTF">2023-04-14T17:47:44Z</dcterms:modified>
</cp:coreProperties>
</file>